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28"/>
  </p:notesMasterIdLst>
  <p:sldIdLst>
    <p:sldId id="264" r:id="rId2"/>
    <p:sldId id="1565" r:id="rId3"/>
    <p:sldId id="1566" r:id="rId4"/>
    <p:sldId id="1567" r:id="rId5"/>
    <p:sldId id="1568" r:id="rId6"/>
    <p:sldId id="1569" r:id="rId7"/>
    <p:sldId id="701" r:id="rId8"/>
    <p:sldId id="2950" r:id="rId9"/>
    <p:sldId id="2951" r:id="rId10"/>
    <p:sldId id="2952" r:id="rId11"/>
    <p:sldId id="1570" r:id="rId12"/>
    <p:sldId id="1571" r:id="rId13"/>
    <p:sldId id="1572" r:id="rId14"/>
    <p:sldId id="960" r:id="rId15"/>
    <p:sldId id="703" r:id="rId16"/>
    <p:sldId id="1576" r:id="rId17"/>
    <p:sldId id="1577" r:id="rId18"/>
    <p:sldId id="1578" r:id="rId19"/>
    <p:sldId id="1579" r:id="rId20"/>
    <p:sldId id="2721" r:id="rId21"/>
    <p:sldId id="3088" r:id="rId22"/>
    <p:sldId id="708" r:id="rId23"/>
    <p:sldId id="1582" r:id="rId24"/>
    <p:sldId id="1583" r:id="rId25"/>
    <p:sldId id="1586" r:id="rId26"/>
    <p:sldId id="2722" r:id="rId27"/>
    <p:sldId id="1590" r:id="rId28"/>
    <p:sldId id="2984" r:id="rId29"/>
    <p:sldId id="2997" r:id="rId30"/>
    <p:sldId id="2691" r:id="rId31"/>
    <p:sldId id="2998" r:id="rId32"/>
    <p:sldId id="1483" r:id="rId33"/>
    <p:sldId id="2726" r:id="rId34"/>
    <p:sldId id="962" r:id="rId35"/>
    <p:sldId id="826" r:id="rId36"/>
    <p:sldId id="3042" r:id="rId37"/>
    <p:sldId id="3043" r:id="rId38"/>
    <p:sldId id="827" r:id="rId39"/>
    <p:sldId id="968" r:id="rId40"/>
    <p:sldId id="829" r:id="rId41"/>
    <p:sldId id="836" r:id="rId42"/>
    <p:sldId id="837" r:id="rId43"/>
    <p:sldId id="3000" r:id="rId44"/>
    <p:sldId id="3001" r:id="rId45"/>
    <p:sldId id="970" r:id="rId46"/>
    <p:sldId id="953" r:id="rId47"/>
    <p:sldId id="2734" r:id="rId48"/>
    <p:sldId id="3044" r:id="rId49"/>
    <p:sldId id="866" r:id="rId50"/>
    <p:sldId id="3046" r:id="rId51"/>
    <p:sldId id="3045" r:id="rId52"/>
    <p:sldId id="971" r:id="rId53"/>
    <p:sldId id="3060" r:id="rId54"/>
    <p:sldId id="3061" r:id="rId55"/>
    <p:sldId id="1511" r:id="rId56"/>
    <p:sldId id="2738" r:id="rId57"/>
    <p:sldId id="870" r:id="rId58"/>
    <p:sldId id="869" r:id="rId59"/>
    <p:sldId id="1836" r:id="rId60"/>
    <p:sldId id="3064" r:id="rId61"/>
    <p:sldId id="3076" r:id="rId62"/>
    <p:sldId id="3077" r:id="rId63"/>
    <p:sldId id="3075" r:id="rId64"/>
    <p:sldId id="3066" r:id="rId65"/>
    <p:sldId id="3078" r:id="rId66"/>
    <p:sldId id="2739" r:id="rId67"/>
    <p:sldId id="1837" r:id="rId68"/>
    <p:sldId id="1842" r:id="rId69"/>
    <p:sldId id="2741" r:id="rId70"/>
    <p:sldId id="2740" r:id="rId71"/>
    <p:sldId id="2742" r:id="rId72"/>
    <p:sldId id="2743" r:id="rId73"/>
    <p:sldId id="3089" r:id="rId74"/>
    <p:sldId id="3062" r:id="rId75"/>
    <p:sldId id="2745" r:id="rId76"/>
    <p:sldId id="1624" r:id="rId77"/>
    <p:sldId id="2737" r:id="rId78"/>
    <p:sldId id="896" r:id="rId79"/>
    <p:sldId id="892" r:id="rId80"/>
    <p:sldId id="1516" r:id="rId81"/>
    <p:sldId id="1620" r:id="rId82"/>
    <p:sldId id="1843" r:id="rId83"/>
    <p:sldId id="2747" r:id="rId84"/>
    <p:sldId id="2702" r:id="rId85"/>
    <p:sldId id="1519" r:id="rId86"/>
    <p:sldId id="891" r:id="rId87"/>
    <p:sldId id="895" r:id="rId88"/>
    <p:sldId id="2749" r:id="rId89"/>
    <p:sldId id="1844" r:id="rId90"/>
    <p:sldId id="897" r:id="rId91"/>
    <p:sldId id="899" r:id="rId92"/>
    <p:sldId id="1845" r:id="rId93"/>
    <p:sldId id="1847" r:id="rId94"/>
    <p:sldId id="2753" r:id="rId95"/>
    <p:sldId id="2754" r:id="rId96"/>
    <p:sldId id="966" r:id="rId97"/>
    <p:sldId id="967" r:id="rId98"/>
    <p:sldId id="2988" r:id="rId99"/>
    <p:sldId id="2959" r:id="rId100"/>
    <p:sldId id="2960" r:id="rId101"/>
    <p:sldId id="2961" r:id="rId102"/>
    <p:sldId id="2963" r:id="rId103"/>
    <p:sldId id="2964" r:id="rId104"/>
    <p:sldId id="2965" r:id="rId105"/>
    <p:sldId id="2966" r:id="rId106"/>
    <p:sldId id="2967" r:id="rId107"/>
    <p:sldId id="2968" r:id="rId108"/>
    <p:sldId id="2969" r:id="rId109"/>
    <p:sldId id="2970" r:id="rId110"/>
    <p:sldId id="2971" r:id="rId111"/>
    <p:sldId id="2972" r:id="rId112"/>
    <p:sldId id="2973" r:id="rId113"/>
    <p:sldId id="2974" r:id="rId114"/>
    <p:sldId id="2975" r:id="rId115"/>
    <p:sldId id="2976" r:id="rId116"/>
    <p:sldId id="2977" r:id="rId117"/>
    <p:sldId id="2978" r:id="rId118"/>
    <p:sldId id="2948" r:id="rId119"/>
    <p:sldId id="3040" r:id="rId120"/>
    <p:sldId id="3020" r:id="rId121"/>
    <p:sldId id="3021" r:id="rId122"/>
    <p:sldId id="3022" r:id="rId123"/>
    <p:sldId id="3023" r:id="rId124"/>
    <p:sldId id="3024" r:id="rId125"/>
    <p:sldId id="3025" r:id="rId126"/>
    <p:sldId id="3026" r:id="rId1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25804"/>
    <p:restoredTop sz="94419"/>
  </p:normalViewPr>
  <p:slideViewPr>
    <p:cSldViewPr snapToGrid="0" snapToObjects="1">
      <p:cViewPr varScale="1">
        <p:scale>
          <a:sx n="74" d="100"/>
          <a:sy n="74" d="100"/>
        </p:scale>
        <p:origin x="2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09:36:06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3872 0 24575,'-26'0'0,"-1"0"0,-2 0 0,-9 7 0,-1 2 0,-19 15 0,8 1 0,-17 10 0,8-2 0,-1 0 0,-7 1 0,5 9 0,6-11 0,-3-1 0,-24 20-541,25-16 1,0 0 540,-23 12 0,4 9 0,31-28 0,0 0 0,7 4 0,1 1 0,-8-4 0,0 0 0,7 3 0,1 0-301,-4 1 1,0-1 300,-33 26 0,34-26 0,0 0 0,-36 24 0,-6 0 0,18-2 0,-8 2 0,29-18 0,0 1 0,-27 21 0,28-22 0,1 1 0,-12 23 0,2-8-108,-2 8 108,10-12 0,-7 12 0,7-9 0,-12 19 0,2-7 0,-1 0 0,-9 7-568,7-7 568,-7 10 0,36-35 0,-1 3 0,-16 17 0,-2 2 0,15-16 0,-1 2-161,-21 33 1,0-4 160,-5-2 0,23-16 0,1 1 0,-20 15-154,27-29 1,0 1 153,-1 0 0,1 0 0,0 0 0,0 0-276,-19 36 276,24-38 0,1 0 0,-14 27 0,0 9 0,1-4 0,8-5 0,2 6 0,0-9 0,5 0 0,3 0 540,2 0-540,5 22 0,-7-17 0,8 7 1327,1-14-1327,8-17 956,0 17-956,0-17 439,0 7-439,0-9 0,0-1 0,0-7 0,0 5 0,0-14 0,7 15 0,2-7 0,6 0 0,8 7 0,1-7 0,19 21 0,-9-10 0,-1-3 0,1-1 0,13 12-326,-9-11 0,1-1 326,16 8 0,9 19 0,-1-17 0,-7 7 0,6-9 0,1 0 0,1 0 0,11 2 0,-2-9 0,1 6 0,-4-16 0,-14-10 0,1-1 0,34 12 0,-29-14 0,0-2 0,32 7 0,0-2 0,-1-9 0,1 1 0,0 0 0,-1-1 0,1-7 0,-1-3 0,0 0 0,1-6 0,0 7 0,-21-5 0,1 0 0,-20-3 0,-1 0 0,21 3 0,-1 0 0,21-4 0,-12 0 0,9 0 0,-19 0 0,-1 0 0,-5 0 0,-16 0 0,8 0 0,-19 0 0,-2 0 652,-8 0-652,-7 0 0,-2 0 0,-7 0 0,0-6 0,-5-1 0,-3-6 0,-5-7 0,0 5 0,0-21 0,0 12 0,-13-13 0,-13-3 0,-6 9 0,-17-19 0,9 17 0,-20-9 0,10 10 0,-7 6 0,17 3 0,-6 7 0,15 1 0,-6 7 0,15 1 0,1 7 0,8 0 0,0 0 0,43 7 0,5 3 0,41 6 0,4 2 0,-8 0-439,19 0 439,-8 0 0,11 1 0,-12-1 0,-2 0 0,-10-1 0,-11 0 0,-1-1 0,-11 0 0,1 0 0,-9-1 0,-2-6 0,-15 3 439,-2-5-439,-7 1 0,6 3 0,-10-4 0,3 6 0,-18-6 0,-17 5 0,-9-3 0,-26 7 0,-2 1 0,-9 0 0,-11 1 0,7 0 0,-7 0 0,0 8 0,8-7 0,-9 8 0,12-2 0,9 0 0,-7 2 0,17-4 0,-8 0 0,19 1 0,-7 0 0,15 4 0,-7-5 0,16 6 0,-6-7 0,12 6 0,-5-6 0,12 0 0,-3-2 0,5-7 0,-1 0 0,2 0 0,6-5 0,0-2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8:39:58.80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24575,'23'6'0,"1"1"0,-10 7 0,1-7 0,12 6 0,-12-6 0,5 7 0,-7-1 0,0 0 0,0 0 0,0 0 0,0 0 0,1 1 0,-1-1 0,-6 0 0,5 0 0,-5 0 0,0 0 0,5 0 0,-5 0 0,6 0 0,0 0 0,-6 0 0,5-6 0,-5 5 0,6-5 0,0 0 0,-6 4 0,5-10 0,-6 10 0,2-4 0,3 0 0,-4-2 0,5 1 0,1-5 0,-1 10 0,-10-10 0,-10 4 0,-13-5 0,-7-13 0,-1 4 0,7-12 0,-6 7 0,6 6 0,0-4 0,2 4 0,0 1 0,5-5 0,-6 11 0,8-11 0,0 4 0,0-5 0,0 0 0,6 0 0,-5 0 0,10 0 0,-4-1 0,0 1 0,5 0 0,-11 0 0,11 0 0,-10 0 0,4 0 0,-6 0 0,0 0 0,1 1 0,5-1 0,-5 7 0,11-5 0,-5 4 0,11 0 0,2 1 0,0 12 0,4-4 0,-9 4 0,3-6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9:05:10.99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10037 6427 24575,'-64'24'0,"-24"5"0,40-11 0,-2 1-1639,-9 2 1,-4-1 1633,-17 3 1,-5-2-1095,-1-3 0,-3-2 1099,18-3 0,-3-1 0,-1-2-722,-9-3 0,-2-4 0,0 1 722,-1 0 0,-1 0 0,-1-1 0,-8-3 0,-2 0 0,0 0 0,-1 0 0,0 0 0,1 0 0,6 1 0,2 0 0,-1-3 0,-7-7 0,0-5 0,2 0 0,13 2 0,4-1 0,-1-3-646,0-6 1,0-3 0,4-4 645,10 0 0,4-3 0,3 2 26,-7 2 0,3-3-26,-4-18 0,0-5 0,-3-1 0,4-1 0,8 0 0,1-2 0,-14-11 0,6-2 0,32 16 0,5 0 0,-5 5 0,3 0 546,10-2 0,1-1-546,-6 6 0,-2 1 0,4 0 0,1-1 0,-1 0 0,0 0 1382,-3 0 0,-1 0-1382,0 5 0,0-1 0,0-3 0,-2 0 0,-13 0 0,-2 0 0,5 2 0,-1 0 727,-9-3 0,-3 1-727,-3 5 0,0 0 0,-2-1 0,-1 0-101,-5-1 0,-2 0 101,-4-2 0,-3 1-563,-5-1 1,-1 1 562,-2-3 0,-2 2-560,23 14 1,-1 0-1,0 0 560,-25-15 0,-1 0 0,26 16 0,0-1 0,-1 1 0,1-1 0,-1 0 0,1 1 0,-25-11 0,3 2-115,13 2 0,0 1 115,-3 4 0,1 0 0,14-3 0,0-1 0,-16 3 0,0-1 0,11-1 0,0-1 0,-14-3 0,2 1 0,24 13 0,1-1 296,-17-10 0,1 0-296,-20-11 0,34 18 0,-2 0 0,7 1 0,1-1 0,-1 2 0,0-2 0,-2-4 0,1-1 0,5 5 0,0-1 0,0-2 0,1-2 0,-33-30 0,1-2 0,29 22 0,0-2 0,4 1 0,1 0 0,-2-5 0,2-1 0,-2-6 0,3 1 0,-10-30 0,1 17 0,2 1 0,3-10 0,12 20 0,-6-9 0,5 5 0,5 6 0,1 1 368,-13-26 1,1-1-369,12 21 0,1 4 0,-2 13 0,-1 0 887,3-8 1,1 0-888,-24-34 0,3 3 0,0 0 0,6 2 0,-5 7 0,9 4 0,1 3 1470,1 17-1470,0-8 918,9 19-918,1-7 1363,2 15-1363,10-7 605,-8 9-605,17 7 0,-10 2 0,10 6 0,-4 12 0,6 28 0,-15 18 0,3 35 0,-5-32 0,-2 1-392,4 6 1,-1 1 391,-3-1 0,-1 1 0,0 4 0,0 0 0,5-10 0,0-2 0,-3 1 0,1-1 0,-3 33 0,-5-20 0,16-18 0,-5-7 0,7-20 0,-7-1 783,0-8-783,7-19 0,-7-32 0,12-20 0,-3 13 0,1-2 0,4-31-569,0 28 1,0-1 568,0 2 0,0 0 0,0-6 0,0 0 0,0 0 0,0 1 0,0 2 0,0 0-438,9-37 438,8 0 0,-5 44 0,3 3 0,10-8 0,-2-10 0,-9 45 0,-1 1 0,0 8 1111,0 6-1111,0 1 464,-1 6-464,1 0 0,0 0 0,7 6 0,10 10 0,11 17 0,17 2 0,17 28-617,-28-42 0,2 0 617,0 12 0,2-1 0,7-10 0,1-2-623,26 17 623,-28-14 0,0 0 0,29 8 0,-27-7 0,0 1 0,-10-6 0,-1 0 0,0 0 0,-1-1 0,33 10 0,-21 4 0,-10-15 0,-12 5 1194,-15-8-1194,-2 0 663,-7-7-663,0 5 0,0-11 0,-6 10 0,-2-4 0,-5 5 0,0 0 0,0-5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9:05:12.729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1 190 24575,'13'-27'0,"11"6"0,7-7 0,35 9 0,-22-3 0,45 3 0,-27 2 0,29 7-719,-8-6 719,11 14 0,-1-7 0,1 9 0,0 0 0,-21 0 0,5 0 177,-28 15-177,7 2 0,-7 24 0,-11-8 0,2 14 0,-12-16 542,-5 15-542,-2-7 0,-7 0 0,-6 7 0,-3-7 0,-6 18 0,0-7 0,-7 17 0,-20 4 0,-10-7 0,-17 6 0,-9-8-790,-1 3 790,26-32 0,0 0 0,-26 30-83,-9-7 83,27-6 0,8-13 0,2 0 0,6 16 0,-16 10 0,30-18 0,8-14 0,-7 15 786,14-15-786,-6 6 87,7-15-87,0 5 0,0-12 0,0 5 0,0 0 0,0-5 0,0 5 0,0 0 0,0-5 0,6 12 0,-5 3 0,6 9 0,0 9 0,-6 9 0,6-7 0,1 7 0,-7-10 0,13-7 0,-13-3 0,6-8 0,-7-7 0,0-2 0,0-7 0,0-6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9:05:14.37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16 218 24575,'-16'0'0,"22"0"0,26 7 0,0 0 0,12 9 0,-20-8 0,13-1 0,-15-7 0,-2 0 0,-7 0 0,0 0 0,-6-19 0,-1 2 0,-6-26 0,0 11 0,0-5 0,-13 8 0,4 7 0,-18 1 0,5 7 0,-7 6 0,7-5 0,1 12 0,8-5 0,0 6 0,0 0 0,6 5 0,1 9 0,6 7 0,0 8 0,0-7 0,0 5 0,0-12 0,0 5 0,0-7 0,0 0 0,0 0 0,0-5 0,0-3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19:43:25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1730 1 24575,'-26'0'0,"-9"0"0,4 0 0,-24 0 0,13 0 0,-16 0 0,-10 0 0,15 0 0,-1 0 0,-1 0 0,-12 0 0,-24 0 0,24 7 0,15 8 0,0 3 0,-19 4 0,19-2 0,3 0 0,1 3 0,1-6 0,7 12 0,-6-12 0,15 11 0,-6-11 0,7 10 0,1-4 0,0 6 0,6-1 0,-4 1 0,4 0 0,0 0 0,-4 0 0,11 0 0,-12 0 0,11 8 0,-10-6 0,10 7 0,-5-1 0,7-6 0,-7 6 0,13-8 0,-18 21 0,17-16 0,-12 16 0,14-12 0,-5-7 0,12 14 0,-12-14 0,11 15 0,-12-7 0,12 9 0,-5-1 0,7 1 0,0-9 0,0 7 0,0-7 0,0 9 0,0 0 0,0-1 0,0 1 0,0-1 0,0 1 0,0 0 0,0-1 0,0-7 0,0 5 0,7-6 0,2 9 0,7 0 0,7-1 0,-6-7 0,13 5 0,-6-5 0,21 20 0,-12-17 0,10 7 0,-14-21 0,10 10 0,1-6 0,10 7 0,-11-9 0,16 1 0,-13-1 0,15 2 0,-9-1 0,9-7 0,-7 5 0,17-3 0,-17-2 0,17 0 0,-8-9 0,10 2 0,11-1 0,-8 1 0,19 0 0,-29-5 0,0 1 0,31 6-440,-27-6 1,0-2 439,17-2 0,10 7 0,-10-15 0,8 6-422,-19-8 422,19 0 0,-19 0 0,8 0-3,-11 0 3,0 0 0,1 0 0,-1 0 0,-10 0 860,8 0-860,-17-7 440,7-9-440,-9-2 4,-9-11-4,7 5 0,-7-7 0,1 7 0,-3-5 0,-8 6 0,0-6 0,1-9 0,6-14 0,-2 1 0,3-10 0,-12 13 0,5 0 0,-13 1 0,7-11 0,-8 8 0,0-8 0,0 11 0,-7 7 0,-2-6 0,-7 7 0,0-1 0,0-5 0,0 13 0,0-13 0,0 5 0,0-8 0,0 0 0,0 1 0,0-1 0,0-10 0,0 8 0,-7-7 0,-2 9 0,-7 0 0,7 0 0,-5 9 0,6-7 0,-7 15 0,-1-15 0,1 15 0,0-7 0,0 9 0,0-8 0,0 6 0,0-7 0,0 1 0,-6 6 0,-4-28 0,-4 24 0,6-15 0,2 21 0,-2-9 0,7 7 0,-13-6 0,13 7 0,-12 1 0,12 7 0,-11-5 0,11 5 0,-18-14 0,10 12 0,-12-11 0,7 19 0,0-5 0,0 6 0,-1 1 0,1-1 0,0 0 0,0 1 0,0-1 0,0 7 0,-1-5 0,1 11 0,0-11 0,0 11 0,0-4 0,0-1 0,0 6 0,-9-6 0,7 7 0,-15 0 0,-6 0 0,1 0 0,-23 0 0,32 0 0,-9 0 0,22 0 0,-13 0 0,9 0 0,-9 0 0,13 0 0,0-6 0,0 4 0,0-11 0,0 11 0,-1-11 0,1 12 0,7-12 0,-5 12 0,12-11 0,-13 10 0,13-3 0,-5-1 0,7 4 0,-1-4 0,1 6 0,6-6 0,-5 5 0,5-5 0,0 0 0,-4 5 0,9-5 0,-3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19:43:25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1730 1 24575,'-26'0'0,"-9"0"0,4 0 0,-24 0 0,13 0 0,-16 0 0,-10 0 0,15 0 0,-1 0 0,-1 0 0,-12 0 0,-24 0 0,24 7 0,15 8 0,0 3 0,-19 4 0,19-2 0,3 0 0,1 3 0,1-6 0,7 12 0,-6-12 0,15 11 0,-6-11 0,7 10 0,1-4 0,0 6 0,6-1 0,-4 1 0,4 0 0,0 0 0,-4 0 0,11 0 0,-12 0 0,11 8 0,-10-6 0,10 7 0,-5-1 0,7-6 0,-7 6 0,13-8 0,-18 21 0,17-16 0,-12 16 0,14-12 0,-5-7 0,12 14 0,-12-14 0,11 15 0,-12-7 0,12 9 0,-5-1 0,7 1 0,0-9 0,0 7 0,0-7 0,0 9 0,0 0 0,0-1 0,0 1 0,0-1 0,0 1 0,0 0 0,0-1 0,0-7 0,0 5 0,7-6 0,2 9 0,7 0 0,7-1 0,-6-7 0,13 5 0,-6-5 0,21 20 0,-12-17 0,10 7 0,-14-21 0,10 10 0,1-6 0,10 7 0,-11-9 0,16 1 0,-13-1 0,15 2 0,-9-1 0,9-7 0,-7 5 0,17-3 0,-17-2 0,17 0 0,-8-9 0,10 2 0,11-1 0,-8 1 0,19 0 0,-29-5 0,0 1 0,31 6-440,-27-6 1,0-2 439,17-2 0,10 7 0,-10-15 0,8 6-422,-19-8 422,19 0 0,-19 0 0,8 0-3,-11 0 3,0 0 0,1 0 0,-1 0 0,-10 0 860,8 0-860,-17-7 440,7-9-440,-9-2 4,-9-11-4,7 5 0,-7-7 0,1 7 0,-3-5 0,-8 6 0,0-6 0,1-9 0,6-14 0,-2 1 0,3-10 0,-12 13 0,5 0 0,-13 1 0,7-11 0,-8 8 0,0-8 0,0 11 0,-7 7 0,-2-6 0,-7 7 0,0-1 0,0-5 0,0 13 0,0-13 0,0 5 0,0-8 0,0 0 0,0 1 0,0-1 0,0-10 0,0 8 0,-7-7 0,-2 9 0,-7 0 0,7 0 0,-5 9 0,6-7 0,-7 15 0,-1-15 0,1 15 0,0-7 0,0 9 0,0-8 0,0 6 0,0-7 0,0 1 0,-6 6 0,-4-28 0,-4 24 0,6-15 0,2 21 0,-2-9 0,7 7 0,-13-6 0,13 7 0,-12 1 0,12 7 0,-11-5 0,11 5 0,-18-14 0,10 12 0,-12-11 0,7 19 0,0-5 0,0 6 0,-1 1 0,1-1 0,0 0 0,0 1 0,0-1 0,0 7 0,-1-5 0,1 11 0,0-11 0,0 11 0,0-4 0,0-1 0,0 6 0,-9-6 0,7 7 0,-15 0 0,-6 0 0,1 0 0,-23 0 0,32 0 0,-9 0 0,22 0 0,-13 0 0,9 0 0,-9 0 0,13 0 0,0-6 0,0 4 0,0-11 0,0 11 0,-1-11 0,1 12 0,7-12 0,-5 12 0,12-11 0,-13 10 0,13-3 0,-5-1 0,7 4 0,-1-4 0,1 6 0,6-6 0,-5 5 0,5-5 0,0 0 0,-4 5 0,9-5 0,-3 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5T09:20:34.67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84 128,'52'0,"3"0,-24 0,24 0,-22 0,32 0,-32 0,32 0,-31 0,30 0,-22 0,15 0,-9 0,-9 0,-2 0,1 0,-7 0,6 0,-8 0,8 0,-6 0,6 0,-8 0,0 0,0 0,0 0,0 0,0 0,0 0,0 0,0 0,0 0,-8 0,7 0,-14 0,6 0,1 0,-7 0,6 0,1 0,-7 0,14 0,-14 0,13 0,-12 0,18 0,-17 0,10 0,-13 0,0 0,6 0,-4 0,4 0,0 0,-5 0,12 0,-11 0,12 0,-12 0,12 0,-5 0,0 0,5 0,-5 0,0 0,5 0,-12 0,12 0,-5 0,7 0,0 0,0 0,8 0,-6 0,7 0,-1 0,-6 0,6-6,-8 4,8-4,-6 6,6 0,-15 0,5 0,-5 0,0-6,-2 4,0-4,2 6,0 0,5 0,-5 0,7-6,0 4,0-4,0 6,0 0,0 0,0-7,0 6,0-6,0 7,-7 0,5-6,-5 4,6-4,1-1,0 5,13-11,-10 12,10-6,-13 1,0 4,-7-4,-2 6,-7 0,6 0,-5 0,4 0,0 0,-4 0,5 0,0 0,-5-6,4 5,0-5,-4 6,4 0,2 0,-5 0,11 0,-4 0,0 0,-2 0,-6 0,4 0,-3 0,4 0,0 0,-5 0,5 0,1 0,-5 0,5 0,-7 0,6 0,-5 0,5 0,-69 0,20 0,-64 0,34 0,-8 0,-1 0,0 0,-11 0,8 0,-9 0,12 0,-1 0,11 0,1 0,1 0,15 0,-13 0,15 0,1 0,1 0,9 0,0 0,-8 0,5 0,-5 0,8 0,0 0,0 0,-9 0,7 0,-15 0,15 0,-6 0,7 0,-7 0,6 0,-7 0,9 0,-6 0,4 0,-3 6,5-4,0 4,7-6,-14 0,12 0,-14 0,9 0,-8 0,-3 0,1 0,-7 0,7 0,-9 7,8-5,-5 5,5-7,-8 0,0 0,1 0,-1 0,-9 0,-14 0,8 0,-15 0,27 0,-6 0,-4 0,10-7,-10 5,14-5,-1 7,8 0,-5 0,14 0,-6 0,7 0,8 0,-5 0,6 0,-8 0,8 0,1 0,-1 0,6 0,-5 0,7 0,0 0,-8 0,6 0,-5 0,7 0,-6 0,-3 0,1 0,0 0,8 0,0 0,-6 6,4-5,-4 5,5-6,-4 0,61 0,-19 0,64 0,-29 0,10 0,0 0,11 0,-27 0,1 0,35 0,-26 0,1 0,22 0,-28-1,1 2,-5 3,-1 1,1-4,1 0,3 3,0 0,38-4,-43 0,0 0,39 8,-10-5,-3 5,1-8,-18 7,-7-3,-1 1,4 4,39-1,-47-1,17-6,-17 7,17-1,-17-5,7 6,1-8,-8 0,7 0,-10 7,1-5,0 5,-1-7,11 0,-8 0,7 0,0 0,-7 0,17 0,-17 0,7 0,-17 0,5 0,-21 0,5 0,-11 0,-3 0,3 0,1 0,-5 0,5 0,0 0,-4 0,4 0,-1 0,-4 6,4 6,-6-3,1 2,5-11,-4 0,4 0,1 0,-5 0,5 0,0 0,-5 0,5 0,0 0,3 0,-2 0,0 0,-7 0,6 0,-5 0,5 0,-1 0,-5 0,5 0,-58 0,3 0,-48 0,15 0,-10 0,-3 0,0 0,-8 0,8 0,0 0,-8 0,19 0,1 0,4 0,17 0,-7 0,-1 0,8 0,-8 0,11 0,-11 0,8 0,-7 0,9 0,8 0,-5 0,5 0,-8 0,0 0,2 0,-2 0,1 0,-1 0,-9 0,6 0,-6 0,0 0,7 7,-6-6,8 6,0-7,1 0,-1 0,0 0,-9 0,7 0,-17 0,16 0,-16 0,17 0,-7 0,9 0,0 0,0 0,0 0,-20 0,15 0,-26 0,29 0,1 0,3 0,7 0,-9 0,8 0,3 0,8 0,0 0,-1 0,1 0,7 0,-5 0,12 0,-13 0,13 0,-5 0,7 0,-1 0,-5 0,5 0,-5-5,7-3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5T09:20:53.26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536 80,'74'7,"-5"-5,-21 12,9-5,23 7,-6 1,17-8,-32-1,8-8,-17 7,-1-6,-4 6,-14-7,15 0,-15 0,6 0,-8 7,0-5,0 4,0-6,0 0,0 0,0 0,0 0,8 0,-6 0,15 0,-7 0,0 0,7 0,-7 0,1 0,5 0,-6 0,1 6,5-4,8 4,-3-6,11 0,-22 7,6-5,-6 4,9-6,0 0,-9 6,7-4,-15 4,6-6,-8 0,0 0,0 7,-1-6,1 12,0-11,0 4,0 1,0-6,0 6,8 0,-6-5,15 5,-7 0,9-5,-2 5,2-7,-2 0,11 7,-6-5,6 6,0-8,-7 0,7 0,21 0,-23 0,24 0,-22 0,-7 0,17 0,-18 0,8 0,-10 0,10 0,-7 0,7 0,12 0,-16 0,15 0,-28 0,5 0,-5 0,-1 0,7 0,-16 0,16 0,-7 0,1 0,5 0,-6 0,9 0,0 0,-9 0,6 0,-14 0,28 0,-25 0,24 0,-27 0,7 0,-10 0,1 0,0 0,-7 0,6 0,-7 0,8 0,0 0,0 6,0-4,0 4,0-6,0 0,0 0,0 0,-7 0,-2 0,-7 0,6 0,-5 0,-80 0,21 0,-17 0,-5 0,-16 0,25 0,-3 0,5 0,0 0,-9 0,-2 0,1 0,-1 0,0 1,-1-2,-7-3,-1-1,0-1,1 0,12 0,1 0,-10 0,0 2,9 4,0 0,-6 0,0 0,1 0,2 0,10 0,3 0,-42 0,24 0,14 0,9 0,0 0,8 0,-5 0,14 0,-24 0,13 0,-25 0,7 0,-10 0,16 0,-3 0,-33 0,27 0,1 0,-32 0,41 0,1 0,-33 0,34 0,0 0,-32 0,0 0,-8 0,19 0,-8 0,10 0,1 0,0-8,9-1,2 0,1 2,15 7,-13 0,15 0,-8 0,1 0,7 0,-6 0,7 0,-9 0,0 0,9 0,-7-8,7 7,-9-14,-21 6,24 1,-13-6,29 12,0-4,7 6,2 0,6 0,-4 0,71 0,-27 0,25-1,6 2,5 6,27 4,-6 7,11 0,-1 1,-40-9,0-1,43 10,-38-9,2 0,1 0,0 0,-12-1,3 1,34 2,0-2,-32-5,1 0,33 6,2-1,-19-9,-4 0,-10 4,0-1,15-4,-2 0,-19 5,0-1,15-2,2-1,-13 3,-1 0,-1-3,-2-2,31 1,-3 0,-10 0,-9 0,-3 0,-18 0,7 0,-15 0,6 7,-8-5,21 4,-7-6,17 0,-12 0,0 0,9 0,-7 0,17 0,-17 0,17 0,-17 0,7 0,-10 0,1 0,0 7,-1-5,22 5,-16-7,16 0,-22 0,11 0,-8 0,6 0,-8 0,-1 0,0 0,-7 0,-3 0,-8 0,0 0,0-7,0 5,0-4,0-1,0 6,0-6,-7 7,5-6,-12 4,5-4,-7 6,13 0,-10-6,17 4,-11-4,6 6,1-6,0 4,-7-4,5-1,-12 5,5-4,-7 6,6-6,-64 5,13-5,-16 5,-7 2,-40-1,9 0,17 0,-5 0,8 0,-1 0,-16 0,-4 0,-3-4,0-2,5 0,0-1,19 0,-1-1,0-1,-26-7,-2-1,23 7,-2 1,4 1,-5-4,2 0,-15 1,1 2,16 7,1 2,0-5,-1 0,-11 4,2 2,23-1,1 0,-10 0,1 0,-32 0,43 0,2 0,-31 0,22 0,0 0,-19 0,24 0,1 0,-15 0,-10 0,8 0,-8 0,-1 0,-2 0,-10 0,10-8,-8 6,8-6,31 8,-2 0,-5-4,-2-1,-1 5,1-2,6-7,1 1,-4 7,1 0,-29-15,28 10,-2 1,6 0,0-1,-1-2,1-1,0 4,2 0,-42-14,11 8,3-5,20 14,3-6,5 2,11 4,6-4,15 6,90 0,-3 0,9 0,6 0,-13 0,0 0,12 0,3 0,8 0,2 0,-1 0,1 0,6-1,0 2,-7 3,-4 2,-17-1,0 1,-5 1,5 2,-8-2,-7-1,-2-1,37 6,3-1,-18-4,1 1,-9 2,4 2,-3-1,10 2,-1-1,-12-1,3 0,-9 0,28 8,-24-7,2-1,-13-5,0 0,6 5,1-2,0-7,-1 0,-6 8,1 0,4-8,-1 0,39 7,-45-8,1 0,40 0,-11 0,-2 0,-20 7,7-5,-26 5,6-7,-10 0,-13 6,12-5,-14 11,7-10,13 4,-10-6,10 0,8 0,-23 0,21 0,-18 0,-6 0,20 0,-20 0,13 0,-8 0,0 0,0 0,0 0,-1 0,1 0,0 0,0 0,0-6,0 4,0-4,8-2,-6 7,15-14,-7 14,0-13,7 12,-15-11,6 12,-8-6,0 7,0 0,0 0,-7 0,5 0,-5 0,7 0,-1 0,7 0,-4 0,-4 0,0 0,-12 0,5 0,-7 0,6 0,-5 0,4 0,1 0,-5 0,5 0,0 0,-5 0,5 0,0 0,-5 0,5 0,-1 0,-3 0,3 0,0 0,-4 0,5 0,-1 0,-3 0,3 0,-11-18,-21-6,-4-6,-11-4,-11 12,14-1,-16 2,12 6,8 7,-5-5,5 11,-7-4,-1-1,1 5,0-4,0 6,0-6,0 4,-7-4,5 6,-14 0,13 0,-13 0,5 0,-8-8,1 7,7-6,-6 7,15 0,-14-8,0 7,-4-7,5 8,7 0,8 0,-1 0,-7 0,6 0,-7 0,1 0,6 0,-15 0,6 0,-8 0,1 0,-1 0,-10 0,8 0,-7 0,9 8,8 0,-5 0,5 6,-8-12,0 5,1 0,-22-5,6 5,-9 0,5 2,7 0,1 6,-8-6,16 7,2-6,4 4,13-13,-4 6,14-7,3 0,7 0,80 0,-33 0,18 0,5 0,2 8,20-6,-8 13,8-5,0 0,-8 5,8-6,-11 9,0-9,0 7,1-14,-1 13,0-13,0 13,0-13,0 6,0-8,0 0,1 0,-11 0,-2 0,-17 0,-3 0,-15 0,-2 0,-7 0,6 0,-5 0,5 0,6 6,-1-4,11 4,2 1,-6-5,14 5,-14 0,15-6,-15 6,6-1,-8-4,0 11,-7-12,-2 6,-7-2,0-3,6 10,-4-11,4 11,-6-11,7 11,-5-10,12 11,-5-12,6 6,1-1,0-4,0 4,-7-6,5 0,-5 7,0-6,-2 6,-7-7,5 0,-4 0,4 0,-6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5T09:22:11.722"/>
    </inkml:context>
    <inkml:brush xml:id="br0">
      <inkml:brushProperty name="width" value="0.4" units="cm"/>
      <inkml:brushProperty name="height" value="0.8" units="cm"/>
      <inkml:brushProperty name="color" value="#0058FF"/>
      <inkml:brushProperty name="tip" value="rectangle"/>
      <inkml:brushProperty name="rasterOp" value="maskPen"/>
    </inkml:brush>
  </inkml:definitions>
  <inkml:trace contextRef="#ctx0" brushRef="#br0">1 1,'59'0,"-8"0,-31 0,1 0,8 0,0 0,0 0,0 0,0 0,8 0,-6 0,15 0,-7 0,9 0,-1 0,1 0,0 0,9 0,-7 0,17 0,-17 0,17 0,-17 7,7-6,-10 6,0-7,11 8,-17-6,14 6,-16-1,0-6,7 6,-15 0,6-6,-8 6,0-7,0 0,-1 0,1 0,0 0,0 0,0 0,8 0,7 0,4 0,-4 0,2 0,-7 0,8 0,1 0,9 0,-7 0,16 0,-16 0,7 0,-9 0,-1 0,-7 0,-3 0,-15 0,-2 0,-1 0,1 0,7 0,1 0,1 0,8 0,-6 0,15 7,-7-5,8 5,1 0,-1-6,-7 13,5-13,-5 13,7-12,1 12,-1-13,1 14,-9-7,7 0,-7 6,9-13,-1 14,1-14,-1 6,1 0,-9-5,6 5,-14 0,7-6,-9 6,0-7,-1 6,-6-4,5 4,1-6,-5 6,9-5,-17 5,5-6,5 6,-9-5,8 10,-12-4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5T09:22:18.012"/>
    </inkml:context>
    <inkml:brush xml:id="br0">
      <inkml:brushProperty name="width" value="0.4" units="cm"/>
      <inkml:brushProperty name="height" value="0.8" units="cm"/>
      <inkml:brushProperty name="color" value="#0058FF"/>
      <inkml:brushProperty name="tip" value="rectangle"/>
      <inkml:brushProperty name="rasterOp" value="maskPen"/>
    </inkml:brush>
  </inkml:definitions>
  <inkml:trace contextRef="#ctx0" brushRef="#br0">0 0,'82'0,"-2"0,-40 0,-1 0,16 0,-13 0,15 0,-9 0,9 0,3 0,9 0,-18 0,14 0,-23 0,24 0,-16 0,17 0,-17 0,7 0,0 0,-7 0,8 0,20 0,-23 0,33 0,-38 0,7 0,-9 7,-1-5,1 5,0 0,-1-5,1 5,0 0,-9-5,6 5,-5-7,7 0,1 0,-9 0,7 7,-15-5,6 5,-8-7,0 0,0 0,0 0,0 0,0 0,0 0,8 0,-6 0,6 0,0 0,-6 0,15 0,-2 0,4 7,-4-5,2 5,-7 0,0-5,7 5,-7 0,1-6,5 6,-14 0,6-6,-8 6,0-7,0 6,0-4,0 4,0-6,0 7,0-6,0 6,44-1,-33-5,26 5,-26 0,-14-4,15 4,-12-6,0 0,-7 6,6-4,-14 3,13-5,11 0,-12 0,4 6,-13-5,-3 5,11-6,1 0,-5 6,-2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09:44:17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24575,'0'13'0,"0"-1"0,0 1 0,0 0 0,0 0 0,0 0 0,0-1 0,0 1 0,0-1 0,0 1 0,0 0 0,0 0 0,0 0 0,0 0 0,0 0 0,0 7 0,0-5 0,0 6 0,0-1 0,0-5 0,0 5 0,0-7 0,0 7 0,0-5 0,0 11 0,0-5 0,0 0 0,0-1 0,0 0 0,0-5 0,0 5 0,0 1 0,0-7 0,0 7 0,0-1 0,0-5 0,0 11 0,0-12 0,0 5 0,0-6 0,0 0 0,0 0 0,0 0 0,0 8 0,0-7 0,0 14 0,0-14 0,0 14 0,0-13 0,0 12 0,0-5 0,0 0 0,0-2 0,0 0 0,0-5 0,0 12 0,0-12 0,0 5 0,0 6 0,0-3 0,0 5 0,0-8 0,0 0 0,0-5 0,0 12 0,0-12 0,0 12 0,0-12 0,0 5 0,0 0 0,0 1 0,0 7 0,0-7 0,0-1 0,0-7 0,0 7 0,0-5 0,6 5 0,-4-6 0,3-1 0,-5 7 0,0-5 0,0 5 0,6-7 0,-4 0 0,3 0 0,-5 0 0,0 0 0,6 0 0,-4 0 0,4 0 0,-6 8 0,5-1 0,-3 2 0,4-3 0,-6-6 0,0 0 0,6 0 0,-5 0 0,5 0 0,-6 0 0,0 0 0,0 0 0,0-1 0,0 1 0,0 0 0,0 0 0,0 0 0,0 0 0,0 0 0,0 0 0,0 0 0,0 0 0,0 7 0,0-5 0,0 6 0,0-1 0,0-6 0,0 7 0,0-1 0,0-6 0,0 14 0,0-13 0,0 5 0,0-7 0,0 0 0,0 0 0,0 6 0,0-5 0,0 5 0,0-6 0,0 0 0,0 0 0,0-1 0,0 1 0,0 0 0,0-1 0,0 1 0,0 0 0,0 0 0,0 0 0,0 0 0,0 0 0,0 7 0,0-5 0,0 5 0,0-6 0,0-1 0,0 0 0,0 0 0,0 0 0,0-1 0,10-4 0,24-3 0,14-5 0,21 0 0,-9 7 0,7 2 0,-17 7 0,7 1 0,0-8 0,-7 5 0,-1-6 0,-3 1 0,-15-3 0,14 1 0,-14 1 0,7 1 0,-9 4 0,0-12 0,-1 12 0,1-11 0,0 11 0,0-12 0,0 12 0,0-11 0,0 11 0,0-12 0,0 12 0,0-5 0,0 0 0,0-1 0,0-1 0,0-4 0,0 10 0,0-10 0,0 5 0,6-1 0,-5-4 0,5 4 0,-13 0 0,5-5 0,-12 5 0,12-6 0,-12 0 0,5 0 0,0 0 0,-5 0 0,5 0 0,-7 0 0,0 0 0,13 0 0,-10 0 0,10 0 0,-5 0 0,-7 0 0,14 0 0,-7 0 0,1 0 0,6-6 0,-7 4 0,8-5 0,-7 2 0,6 3 0,-7-4 0,1 6 0,6 0 0,-1-6 0,-3 4 0,9-5 0,-18 7 0,12 0 0,-5 0 0,0 0 0,5 0 0,-5 0 0,0 0 0,5 0 0,-5 0 0,7 0 0,0 0 0,0 0 0,0 0 0,0 0 0,0 0 0,-7 0 0,5 0 0,-12 0 0,12 0 0,-12 0 0,12 0 0,-12 0 0,5 0 0,6-6 0,-10 4 0,17-11 0,-18 12 0,12-12 0,-12 11 0,5-5 0,0 7 0,8-6 0,-4 5 0,2-5 0,-13 6 0,0 0 0,0 0 0,0 0 0,0 0 0,0 0 0,0 0 0,0 0 0,0 0 0,0 0 0,0 0 0,0 0 0,-6-5 0,-2 19 0,-5 16 0,0 24 0,0 26 0,0-8 0,0 8 0,0-11 0,0 0 0,0-9 0,0 7 0,0-17 0,0 7 0,0 0 0,0-7 0,0 7 0,0-9 0,0-9 0,0 7 0,0-15 0,0 14 0,0-14 0,0 7 0,0-9 0,0 0 0,0 0 0,0 0 0,0-1 0,0 1 0,0 9 0,6-7 0,-4 6 0,4-8 0,-6 8 0,0 15 0,0-1 0,0 1 0,8-6 0,-7-7 0,6 1 0,-7-3 0,0-8 0,0 0 0,0 0 0,0 0 0,0-7 0,0 11 0,6-17 0,-4 17 0,3-18 0,-5 5 0,6-7 0,-4 7 0,4-5 0,0 12 0,-4-12 0,4 5 0,-6 0 0,6-5 0,-5 12 0,5-12 0,-6 12 0,6-12 0,-5 5 0,5 0 0,0-5 0,-5 6 0,5-8 0,0 13 0,-4-10 0,3 17 0,1-18 0,-4 5 0,4-7 0,-6 7 0,0-5 0,0 5 0,0-7 0,0 0 0,0 0 0,0 1 0,0-1 0,0 0 0,0 0 0,5 0 0,-3 0 0,4 6 0,-6-5 0,0 5 0,0-6 0,0 0 0,0 1 0,0-1 0,0 0 0,0 0 0,0 0 0,0 0 0,0 0 0,0-1 0,15-5 0,20-2 0,19-5 0,15 8 0,0 1 0,12 9 0,-9 0-413,19 0 413,-9 0 0,1-7 0,8 5 0,-19-14 0,8 14 0,-11-14 0,1 13 0,-1-13 0,-9 13 0,6-5 0,-16-1 0,21 12 0,-21-11 413,3 5-413,-8-1 0,-14-12 0,6 12 0,-8-13 0,9 13 0,-7-12 0,14 5 0,-14-7 0,7 0 0,-1 0 0,-6 0 0,6 0 0,-8 0 0,13 0 0,-10 0 0,23 0 0,-23 0 0,10 0 0,-13 0 0,0 0 0,0 0 0,0 0 0,8 0 0,-6 0 0,6 0 0,-8 0 0,0 0 0,-7 0 0,5 0 0,-12 0 0,5 0 0,-6 0 0,-1 0 0,0 0 0,0 0 0,0 0 0,0 0 0,0 0 0,0 0 0,0 0 0,-1 0 0,2 0 0,-1 0 0,0 0 0,0 0 0,0 0 0,0 0 0,7-7 0,-5 6 0,12-13 0,-5 13 0,7-6 0,0 1 0,0 4 0,-7-10 0,5 10 0,-12-4 0,11 6 0,-11 0 0,4-6 0,-12 15 0,-1 9 0,-6 29 0,0 3 0,0 17 0,0-17 0,0 7 0,0-10 0,0 1 0,0 0 0,0-1 0,0 11 0,0-8 0,0 7 0,0-10 0,0 1 0,0 9 0,0-7 0,0 8 0,0-11 0,7 10 0,-5 6 0,6-2 0,-1-1 0,-5-12 0,5 0 0,-7-9 0,0 6 0,0-13 0,0 5 0,0-8 0,0 0 0,0 0 0,0 0 0,0-7 0,0 11 0,0-10 0,0 5 0,0-1 0,0-12 0,0 12 0,0-5 0,0 0 0,0 5 0,0-5 0,0 7 0,0 0 0,0-7 0,0 5 0,0-12 0,0 12 0,0-12 0,0 12 0,0-12 0,0 12 0,0-5 0,0 7 0,0 0 0,0 0 0,6 21 0,-4-16 0,4 16 0,-6-21 0,0 0 0,0 0 0,6 0 0,-4 0 0,5-7 0,-7 5 0,0-12 0,6 12 0,-4-12 0,4 5 0,-6-1 0,6-4 0,-5 4 0,5-6 0,-6 0 0,0 0 0,0 0 0,0 0 0,0 0 0,0 0 0,0 0 0,0 1 0,0-1 0,0 0 0,0-1 0,0 11 0,0 17 0,0 5 0,0 22 0,0 3 0,0 13-615,0 10 615,0 1 0,0-11 0,0 8-86,0-29 86,0 16 0,0-28 0,0 17 0,0-17 0,0 17 613,0-17-613,0 17 88,0-8-88,0 11 0,0-1 0,0 0 0,8 11 0,-6-8 0,15 19 0,-15-19 0,6 19 0,0-19 0,-6-2 0,6-3 0,-8-17 0,0 8 0,0-19 0,0 6 0,0-21 0,0 25 0,0-31 0,6 15 0,-5-20 0,11 7 0,-10-5 0,4 5 0,1 0 0,0-5 0,1 5 0,4 0 0,-10-5 0,10 5 0,-10 0 0,3-5 0,-5 5 0,7 1 0,-6-7 0,6 12 0,-1-4 0,-4-1 0,4-1 0,-6 0 0,0-5 0,6 5 0,-4 0 0,4-5 0,-6 5 0,6 0 0,-4-5 0,4 5 0,-6-7 0,0 6 0,0-4 0,0 4 0,6-12 0,-5 4 0,5-15 0,10 8 0,18-9 0,21 13 0,14 9 0,0 2 0,0 6 0,12-7-477,1 0 477,1 0 0,8 0 0,-19-8 0,19-1 0,-19-9 0,8 0 0,-11 0 0,-9 0 0,-3 0 0,-9 0 0,-1 0 0,1 0 0,-9 0 477,7-8-477,-15 7 0,6-13 0,1 12 0,-7-11 0,6 12 0,0-13 0,-6 12 0,6-12 0,-8 13 0,0-6 0,13 1 0,-10 4 0,10-4 0,-13-1 0,0 6 0,0-6 0,0 7 0,0 0 0,0 0 0,0 0 0,-7 0 0,5 0 0,-5 0 0,0 0 0,5 0 0,-12 0 0,18 0 0,-10 0 0,12 0 0,-13 0 0,5 0 0,-5 0 0,7 0 0,8 0 0,-6 0 0,7 0 0,-9 0 0,0 0 0,5 0 0,-3 0 0,4 0 0,-13 0 0,-2 0 0,0 0 0,-5 0 0,5 0 0,0 0 0,-5 0 0,5 0 0,-7 0 0,0 0 0,0 0 0,0 0 0,0 0 0,0 0 0,0 0 0,0 0 0,0 0 0,5 0 0,21 8 0,0 8 0,18 2 0,-9 12 0,9-12 0,-7 5 0,7-6 0,-9-1 0,-1 0 0,11-8 0,-8 0 0,17-8 0,-17 0 0,7 0 0,0 0 0,-7 0 0,17 0 0,-17 0 0,7 0 0,-17 0 0,5 0 0,-14 0 0,6 0 0,-8 0 0,0 0 0,0 0 0,0 0 0,0 0 0,6 0 0,-4 0 0,3 0 0,-5 0 0,0 0 0,0-7 0,0 5 0,0-4 0,0-1 0,0 6 0,0-12 0,0 11 0,0-5 0,0 1 0,0 4 0,0-4 0,0 6 0,0 0 0,-1 0 0,1 0 0,13 0 0,-10 0 0,10 0 0,-13 0 0,0 0 0,0 0 0,-7 0 0,5 0 0,-12 0 0,5 0 0,-7 0 0,1 0 0,-1 0 0,-1 0 0,-4 0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5T09:22:22.783"/>
    </inkml:context>
    <inkml:brush xml:id="br0">
      <inkml:brushProperty name="width" value="0.4" units="cm"/>
      <inkml:brushProperty name="height" value="0.8" units="cm"/>
      <inkml:brushProperty name="color" value="#0058FF"/>
      <inkml:brushProperty name="tip" value="rectangle"/>
      <inkml:brushProperty name="rasterOp" value="maskPen"/>
    </inkml:brush>
  </inkml:definitions>
  <inkml:trace contextRef="#ctx0" brushRef="#br0">4234 98,'-61'0,"-1"0,5 0,2 0,-25 0,-1 0,-13 0,13 0,-10 0,37 0,-1 0,6 0,-2 0,-15 0,0 0,-29 0,36 0,0 0,-36 0,42 0,0 0,-41 0,11-15,3 11,10-11,-20 7,16 7,-7-7,24 8,-1-7,8 5,-7-6,-1 8,8 0,-17 0,17 0,-7 0,9 0,0 0,8 0,-5 0,13 0,-13 0,13 0,-13 0,14 0,-15 0,15 0,-15 0,15 0,-15 0,15 0,-14 0,5 0,1 0,1 0,1 0,6 0,-7 0,1 0,6 0,-7-7,1 6,5-6,-5 7,8-6,0 4,0-4,7 6,-5 0,12 0,-11 0,6 0,0 0,-3 0,-4 0,-10 0,0 0,0 0,-1 0,-1 0,-1 0,-5 0,14 0,0 0,4 0,12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5T09:22:26.354"/>
    </inkml:context>
    <inkml:brush xml:id="br0">
      <inkml:brushProperty name="width" value="0.4" units="cm"/>
      <inkml:brushProperty name="height" value="0.8" units="cm"/>
      <inkml:brushProperty name="color" value="#0058FF"/>
      <inkml:brushProperty name="tip" value="rectangle"/>
      <inkml:brushProperty name="rasterOp" value="maskPen"/>
    </inkml:brush>
  </inkml:definitions>
  <inkml:trace contextRef="#ctx0" brushRef="#br0">3735 1,'-77'0,"19"0,3 0,6 0,-10 0,-1 0,-7 0,7 0,-10 0,1 0,0 0,-1 0,1 0,9 0,-7 0,17 0,-17 0,7 0,0 0,-6 0,15 0,-6 0,0 0,7 0,-8 0,11 0,-1 0,0 0,0 0,-21 0,25 0,-23 0,27 0,-8 0,9 0,-7 0,6 0,-7 0,-22 0,6 0,0 0,7 0,25 0,-15 0,15 0,-6 0,-1 0,-1 0,0 0,1 0,1 0,6 0,-15 0,15 0,-15 0,16 0,-16 0,7 0,-9 0,1 0,-14 0,-3 0,0 0,3 0,13 0,9 0,-7 0,15 0,-7 0,9 0,0 0,7 0,1 0,2 0,-1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0:17:40.8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3404 103 24575,'-56'0'0,"-9"0"0,1 0 0,-14 0 0,8 0-276,17 0 0,-1 0 276,-22 0 0,18 0 0,-1 0 0,-27 0 0,34 0 0,-5 0-861,-29 0 0,-2 0 861,25 0 0,0 0 0,-16 0 0,-3 0 0,4 0 0,3 0 0,14 0 0,0 0-515,-12 0 1,-1 0 514,6 0 0,2 0 0,9 0 0,0 0 0,-6 4 0,-1 2 0,-5 4 0,1 3 0,12 3 0,-1 3 0,-12 2 0,1 4 0,16 1 0,1 2 0,-10-1 0,1 3 0,14 1 0,2 3 0,-4 3 0,-1 1 0,6-1 0,-1 3 0,-9 16 0,2 2 0,14-12 0,3-1 0,-7 10 0,3 0-344,-2 26 344,9 0 0,2-12 0,9 9 0,0-9 0,9 0 0,-6-2 348,15-12-348,-7 12 1754,9-9-1754,0 9 1134,0-12-1134,0 0 411,0 1-411,0-1 0,0 25 0,0-18 0,18 29 0,3-33 0,17 8 0,-1-10 0,8-9 0,5 9 0,-4-18 0,24 21 0,-21-20 0,20 11 0,-2-12 0,-9-1 0,20 3-565,-9-1 565,-23-18 0,1-1 0,-1 1 0,5 0 0,41 13 0,2-2 0,-36-12 0,0-1-968,33 8 1,2-1 967,-20-7 0,-3-3 0,-17-3 0,2-1 0,35 7 0,2-1 0,-33-7 0,-1 0 0,20 1 0,1 0 0,-9-1 0,0 1-238,-2 0 0,5-1 238,-1-1 0,6-2 0,-1 0 0,20-1 0,1 0-709,-15-3 1,5 1-1,-8-2 709,-3-2 0,-4-2 0,20 1 0,-4 0 0,-35 0 0,0 0 0,11 0 0,7 0 0,-6 0-313,-12 0 1,-1 0 312,30 0 0,1 0 0,-26 0 0,-2 0 0,6 0 0,2 0 0,4 0 0,0 0 0,-4 0 0,-1 0 0,0 0 0,0 0 0,-1 0 0,-1 0 415,-7 0 1,0 0-416,8 0 0,-1 0 0,-5 0 0,1 0 0,4 0 0,1 0 0,-9 0 0,3 0 0,22 1 0,1-2 0,-19-3 0,1-2 0,19-3 0,-3-4 0,19-10 0,-42 3 0,-2-1 0,32-11 0,-31 7 0,0-3 0,21-25 0,-27 22 0,0-3 0,28-29 0,1 0 0,-4 0 0,-10-9 0,-1 8 36,2-9-36,-13 15 0,11-5 0,-22 15 2160,2-1-2160,-17 24 1279,-8 1-1279,-1 8 926,-7-7-926,-1-3 495,-7-18-495,0-2 0,0-20 0,0-4 0,0-23-1065,0-4 1065,0 43 0,0-1 0,0 0 0,0 1 0,0-43 0,-3 44 0,-4 0-414,-13-30 414,-3-11 0,-4 40 0,-1 3 0,-5-15 0,6 14 0,-2 4 0,-5 8 0,-5-24 0,4 18 0,-11-1 0,-3-9 0,2 17 0,-22-20 0,19 20 0,-20-11 0,4 11 0,7 2 0,9 8 0,-3 1 0,-22-6 0,27 11 0,1 1 0,-19-5 0,-1 5 1042,8 3-1042,-7 2 0,0 6 0,7 1 437,-7-8-437,-1 16 0,9-14 0,-20 14 0,9-16 0,-12 16 0,0-16 0,0 16-661,-12-7 661,9 0 0,33 7 0,-4 2 0,-17-5 0,-1 1 0,13 3 0,-1 2-577,-18-1 1,0 0 576,24 0 0,1 0 0,-7 0 0,-1 0 0,7 0 0,-3 0 0,-33 0 0,-3 0 0,24 0 0,1 0 0,-19 0 0,1 0 0,24 0 0,3 0 0,5 0 0,1 0 0,-1 0 0,1 0 0,-1 0 0,1 0 0,-1 0 0,1 0 0,-1 0 0,1 0-531,-43 0 531,4 0 0,13 0 0,-1 0 0,12 0 0,-9 0 0,29 0 0,-5 0 605,20 0-605,8 0 289,2 0 0,16 0 1,1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0:17:43.4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 24575,'22'0'0,"7"0"0,-12 0 0,24 0 0,-13 0 0,16 0 0,-11 0 0,1 0 0,9 0 0,-7 0 0,17 0 0,-7 0 0,10 0 0,-1 0 0,0 0 0,1 0 0,-11 0 0,8 0 0,-7 0 0,10 0 0,-11 0 0,23 0 0,-18 0 0,10 0 0,-16 0 0,-11 0 0,1 0 0,0 0 0,-1 0 0,1 0 0,-9 0 0,7 0 0,-15 0 0,15 0 0,-15 0 0,15 0 0,-15 0 0,15 0 0,-15 0 0,15 0 0,-7 0 0,9-8 0,-9 6 0,14-5 0,-12 7 0,5 0 0,-8 0 0,-1 0 0,-6 0 0,7 0 0,-1 0 0,-6 0 0,15 0 0,0-7 0,4 5 0,-4-5 0,-1 7 0,-5 0 0,8 0 0,-1 0 0,1 0 0,-9-6 0,7 4 0,-6-5 0,7 7 0,1 0 0,0 0 0,-1 0 0,-7 0 0,5 0 0,-5 0 0,14 0 0,-4 0 0,4 0 0,-6 0 0,-9 0 0,7 0 0,-7 0 0,9 0 0,-9-7 0,7 5 0,-15-4 0,15 6 0,-7 0 0,1 0 0,5 0 0,-13 0 0,28-8 0,-17 6 0,20-6 0,-24 8 0,7 0 0,-6 0 0,-1 0 0,7 0 0,-7 0 0,1 0 0,5 0 0,-13 0 0,5 0 0,0 0 0,-5 0 0,13 0 0,-13 0 0,13 0 0,1 0 0,4 0 0,-4 0 0,-1 0 0,-13 0 0,13 0 0,-5 0 0,-1 0 0,-1 0 0,-9 0 0,0 0 0,0 0 0,0 0 0,1 0 0,-2 0 0,-5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21:22:12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953 1 24575,'-19'0'0,"-6"0"0,3 13 0,-7 3 0,-9 14 0,5 17 0,-6-12 0,-9 51 0,12-30 0,-4 25 0,-2-12 0,28-9 0,-26 12 0,19 8 0,-6-8 0,-7 8 0,14 0 0,-6 3-412,11-31 0,1 2 412,-7 42 0,3-43 0,-1 0 0,9 0 0,-1 0 0,-7-5 0,0 1 0,6 9 0,2 1 0,-3-10 0,-2-1 0,1 4 0,1 2 0,2-1 0,0-1 0,-8 45 0,10-40 0,0 3 0,3 9 0,0-1 0,0-16 0,0 1-679,-5 41 0,1-2 679,8-6 0,-8-9 0,0 3 0,9-23 0,0-2 0,-8 6 0,0 2 0,7-2 0,1-1 0,-3-1 0,-1 0-299,1-5 1,0-1 298,2 2 0,1-1 0,-3-2 0,-1 2 0,5 20 0,0-1 0,0-19 0,0-1 0,0 21 0,0 0 0,0-20 0,0-2 0,0 44 0,0-43 0,0 0 0,9 41 0,0-12 0,18 9 0,-7-19 0,14 8 0,-8-11 0,18 3 0,-7-2 0,25 4 0,-15-12 0,17 11 0,-1-8 0,-5 10 0,15-9 0,-6 7 0,-25-38 0,2-1-485,-6-1 0,2 1 485,15 12 0,0-2 0,14 7 0,-2 1 0,0-1 0,3-9 0,-13-3 0,7 2 0,11-2 0,3-1 0,-4-3 0,4 0-285,-13-7 1,5 1-1,-6-4 285,1-1 0,-1-5 0,23 4 0,-1-3 0,-24-8 0,-2-1 0,11 5 0,3 0 0,13-5 0,-1 0 0,-24 4 0,-2-1 0,11-2 0,3 0 0,13 4 0,-1 0 0,-25-6 0,0 0 0,11 0 0,1 0 0,-2 1 0,0-1 0,2 1 0,-1-1 0,-11 0 0,0 0-14,19 1 0,-1 0 14,-22-2 0,-2 1-90,0 0 0,2 0 90,8-4 0,1-1 0,-11 4 0,-1 0 0,0-4 0,0 0 0,0 0 0,-2 1 0,42 11 539,-1-15-539,-10 14 0,-3-14 0,-11 5 1588,-9-7-1588,-3 0 1355,-9 0-1355,-9 0 872,-2 0-872,-8 0 457,-1 0-457,-7 0 0,-2 0 0,-11-11 0,-2-5 0,-6-29 0,-26-9 0,6-6 0,-42-13 0,14 10-334,13 26 1,-3-1 333,-29-28 0,1-8 0,-5 26 0,17-4 0,-3 19 0,9 8 0,8 2 0,10 9 0,9 6 0,8 2 667,0 6-667,44 0 0,3 0 0,42 0 0,4 8 0,-8 10-238,-20-9 0,-1 3 238,24 21 0,-23-19 0,-1 1 0,32 21 0,-8 8 0,4-6 0,-27 3 0,-3-9 0,-19-9 0,-9 4 0,-8-12 0,-5 5 0,-3 0 476,-5 2-476,0 7 0,-23 10 0,-4-6 0,-55 20 0,26-18-391,1-6 1,-3-1 390,-18 10 0,24-11 0,-2 2 0,6-5 0,2-1 0,-37 24 0,0 7-92,23-19 92,0 8 0,20-12 0,3-8 0,15-2 0,1-8 778,14 0-778,1 1 95,6-1-95,0-1 0,0 1 0,0-1 0,0-5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10:53:47.3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24575,'39'0'0,"4"0"0,24 0 0,-9 0 0,20 0 0,-9 0 0,-10 7 0,2 2 0,29 4 0,-22 7 0,-2 3 0,7 9 0,7 13 0,-25-8 0,0 0 0,3 10 0,-2-7 0,4 17 0,-2-7 0,-8 9 0,8 0 0,-19-3 0,19 4 0,-19-5 0,8 3 0,-10-3 0,-6-14 0,2 0 0,10 21 0,-10-21 0,-2 0 0,-2 26 0,8 2 0,-6 12-579,-9-28 1,-1 1 578,11 33 0,-10-27 0,-1 0 0,2 36 0,-2-35 0,1 1 0,-10-6 0,0 0 0,5 6 0,-1-1 0,-5-5 0,0-3 0,10 43 0,-1-2-60,0-25 60,0 9 0,-2-20 0,-7-1 0,5 11 0,-14-28 0,14 28 858,-14-32-858,6 7 359,-1-9-359,-5-1 0,6 1 0,-8 9 0,7-7 0,-5 8 0,6-19 0,-8 7 0,0-15 0,0 7 0,0-9 0,0 7 0,-7-24 0,-9-3 0,-9-26 0,-9-3 0,0 0 0,0 7 0,0-5 0,0 13 0,8-4 0,-6 6 0,15 8 0,-7-6 0,9 14 0,0-13 0,13 13 0,19 9 0,1 2 0,21 13 0,-14 1 0,1-6 0,5 6 0,-13-8 0,5-1 0,-8 1 0,0-1 0,0 0 0,1 0 0,-8 0 0,-1-1 0,-1-6 0,2-2 0,7-6 0,-1 0 0,1 0 0,1 7 0,7-5 0,3 5 0,7 0 0,1-5 0,0 5 0,-9 0 0,7-5 0,-15 5 0,7-7 0,-9 6 0,0-4 0,-7-7 0,-1-14 0,-7-21 0,0 3 0,0-6 0,0 9 0,0 0 0,0 8 0,0 3 0,-7 7 0,6 1 0,-6 13 0,0-3 0,-1 17 0,-15-10 0,-2 12 0,-9-12 0,0 13 0,-9-13 0,6 13 0,-6-14 0,9 14 0,0-13 0,8 13 0,3-14 0,7 6 0,8-1 0,-6-4 0,12-2 0,-17-1 0,1-6 0,-5 7 0,-9 0 0,15 0 0,-15 0 0,14 0 0,-5 0 0,7 0 0,1 0 0,13 7 0,10 0 0,7 1 0,7-2 0,-14 1 0,6-5 0,-6 11 0,6-11 0,0 10 0,1-4 0,-8 6 0,6-6 0,-11 5 0,10-5 0,-10 7 0,11-8 0,-12 6 0,13-11 0,-12 10 0,11-10 0,-11 11 0,11-12 0,-11 12 0,12-11 0,-6 10 0,6-10 0,-6 11 0,4-11 0,-10 11 0,11-11 0,-12 11 0,12-12 0,-11 12 0,11-11 0,-11 11 0,4-5 0,1 0 0,-6 5 0,12-5 0,-11 6 0,11-6 0,-6-2 0,7-6 0,-6 6 0,5-4 0,-5 4 0,6-6 0,0 0 0,0 0 0,0 0 0,-1 0 0,1 0 0,0 0 0,0 0 0,0 0 0,0 0 0,-13 0 0,-15 0 0,-4 0 0,-10 0 0,20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09:44:30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24575,'28'0'0,"4"0"0,15 0 0,0 0 0,1 0 0,9 0 0,-7 0 0,17 0 0,-17 0 0,7 0 0,-18 0 0,-1 7 0,-9 7 0,-7 9 0,6 27 0,-18-16 0,4 25 0,-14-10 0,0 1 0,0 17 0,0-17 0,-15 7 0,-2-10 0,-15 1 0,1-9 0,1-1 0,0-9 0,1-7 0,0-1 0,0-13 0,-13-1 0,16-7 0,-7 0 0,20 0 0,5-6 0,2-9 0,6 0 0,0-5 0,0 0 0,0 5 0,13-6 0,3 13 0,43-6 0,-23 13 0,41-6 0,-36 7 0,8 0 0,-3 0 0,-7 0 0,0 0 0,7 7 0,-15 7 0,-1 2 0,-3 11 0,-11-5 0,5 7 0,-13 0 0,-2 0 0,-6 0 0,0 0 0,0 0 0,0 0 0,0 8 0,-13-6 0,-13 17 0,-6-17 0,-16 10 0,17-12 0,-15-5 0,7 5 0,-22-5 0,10-6 0,-10-5 0,13-13 0,0 0 0,9 0 0,-7 0 0,22 0 0,-12 0 0,14 0 0,0 0 0,2 0 0,7 0 0,0 0 0,6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3T09:44:31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24575,'0'10'0,"0"10"0,0 34 0,0 6 0,0 20 0,0-8 0,0 19 0,0-19 0,0 8 0,0-11 0,0 1 0,-8-1 0,6-9 0,-20-3 0,19-25 0,-11 4 0,14-22 0,0 7 0,0-8 0,16-6 0,1-1 0,23-6 0,9 0 0,11 0 0,9 0 0,0 0 0,-9 0 0,7 0 0,-17 0 0,7 0 0,-18 0 0,-1 0 0,-16 0 0,-2 0 0,-7 0 0,0 0 0,-6-6 0,-1-1 0,-6-13 0,0-2 0,0-7 0,-13 0 0,3-9 0,-12 7 0,1-6 0,4 7 0,-4 1 0,13 7 0,-4 2 0,10 6 0,-10 1 0,11 0 0,-5 16 0,6 16 0,0 27 0,0 4 0,0 17 0,0-7 0,8 20 0,-6-18 0,7 16 0,-2-28 0,-6 7 0,7-18 0,-8-1 0,0-16 0,0-2 0,0-7 0,0 0 0,0 0 0,0 0 0,0-11 0,0 2 0,0-9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8:39:35.7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24575,'38'51'0,"-8"-18"0,3 13 0,1-12 0,-11-5 0,5 1 0,-9-4 0,-6-13 0,-5 0 0,3-6 0,-10 5 0,10-11 0,-10 11 0,10-5 0,-4 5 0,6-5 0,-1 4 0,1-4 0,0 6 0,0-6 0,-6 5 0,5-11 0,-6 5 0,7-6 0,-1 0 0,-6 5 0,-1-3 0,-5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8:39:38.5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24575,'20'0'0,"-2"0"0,-11 6 0,4-5 0,-9 10 0,9-9 0,-9 9 0,9-9 0,-9 10 0,9-5 0,-3 6 0,4-1 0,1 2 0,0-2 0,-6 1 0,5-5 0,-5 3 0,0-3 0,5 5 0,-5-6 0,0 5 0,5-5 0,-5 0 0,1 5 0,3-5 0,-4 6 0,0 0 0,5-1 0,-11 1 0,11 0 0,-11 0 0,11 0 0,-11 0 0,11 0 0,-5 0 0,6 0 0,-1-1 0,1-5 0,-6 5 0,4-11 0,-4 10 0,6-9 0,-7 9 0,6-9 0,-5 9 0,5-10 0,-5 11 0,4-11 0,-10 5 0,4-6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8:39:40.7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24575,'35'0'0,"-5"0"0,7 0 0,-8 0 0,0 0 0,8 7 0,-6 1 0,6 7 0,-8-1 0,-7 0 0,5 1 0,-5-1 0,0-1 0,-2 1 0,-7-1 0,8 1 0,-7-1 0,7 1 0,-8-1 0,0 0 0,0 0 0,0 7 0,0-5 0,1 5 0,-1-7 0,0 0 0,0 0 0,0-6 0,-6 5 0,5-5 0,-11 6 0,5-1 0,-6 1 0,6-1 0,-5-5 0,5-1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8:39:44.4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24575,'29'0'0,"3"0"0,-17 0 0,5 0 0,-7 6 0,7-4 0,-5 9 0,5-3 0,-7 5 0,0-6 0,0 5 0,1-5 0,-1 6 0,-6 0 0,5 0 0,-11 0 0,11-6 0,-11 5 0,11-5 0,-11 6 0,11-5 0,-11 3 0,11-9 0,-11 9 0,11-9 0,-11 9 0,11-9 0,-11 9 0,11-9 0,-5 9 0,6-9 0,-7 9 0,6-10 0,-5 5 0,6-6 0,-6 6 0,4-5 0,-3 5 0,4-6 0,1 0 0,-6 6 0,5-4 0,-5 3 0,0 1 0,4-5 0,-10 4 0,4-5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8:39:56.08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112 1 24575,'0'46'0,"0"-4"0,0-13 0,12 0 0,-8 0 0,15 0 0,-12-13 0,7 9 0,0-10 0,11 24 0,-15-16 0,13 7 0,-16-17 0,6 0 0,0 0 0,0-6 0,0 4 0,0-9 0,0 9 0,0-9 0,0 9 0,0-9 0,-6 9 0,4-10 0,-4 5 0,6-1 0,0-3 0,0 4 0,0-6 0,0 0 0,0 0 0,0 0 0,0 0 0,0 5 0,0-3 0,-1 4 0,1-6 0,-1 0 0,0 0 0,-6-6 0,0 0 0,-6-7 0,0 1 0,0 0 0,-6 5 0,-1-4 0,-6 10 0,1-5 0,-1 0 0,0 5 0,-1-11 0,1 4 0,0 1 0,5-5 0,-3 5 0,9-6 0,-9 0 0,9-1 0,-10 7 0,11-5 0,-11 11 0,11-11 0,-16 10 0,9-4 0,-10 6 0,5 0 0,1 0 0,-1 0 0,0 0 0,1 0 0,-1-5 0,1-2 0,-1 0 0,-8-6 0,6 6 0,-12-1 0,12-4 0,-13 10 0,13-9 0,-5 9 0,7-10 0,-1 11 0,1-5 0,0 0 0,0 5 0,0-5 0,0 6 0,0-6 0,0 5 0,6-11 0,2 11 0,5-5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scratch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4BACEC-A735-6C4B-BCDE-4A9EDC14E4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4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scratch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4BACEC-A735-6C4B-BCDE-4A9EDC14E4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9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scratch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4BACEC-A735-6C4B-BCDE-4A9EDC14E4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71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BACEC-A735-6C4B-BCDE-4A9EDC14E4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65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BACEC-A735-6C4B-BCDE-4A9EDC14E4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97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BACEC-A735-6C4B-BCDE-4A9EDC14E4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89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BACEC-A735-6C4B-BCDE-4A9EDC14E4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34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scratch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4BACEC-A735-6C4B-BCDE-4A9EDC14E4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418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scratch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4BACEC-A735-6C4B-BCDE-4A9EDC14E4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8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85077-6953-7C43-A312-940CA4427EDD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9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AAFAB-D084-6B47-8B68-8A3E8AEA2BC1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1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737894-DED7-424C-8275-7004E103F365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9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A95067-1C5E-ED48-8A52-FCDFF183880F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9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DF4284-7C67-654C-91D0-76CB1E044B2C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655C1-66BD-E84B-B8B0-4A67B5BEA195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3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81F816-9EB3-1F46-9A98-68E503866B25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64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4693" y="9040143"/>
            <a:ext cx="5960533" cy="519289"/>
          </a:xfrm>
        </p:spPr>
        <p:txBody>
          <a:bodyPr/>
          <a:lstStyle/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792940-36AA-5B43-A9EB-25F438D627CC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9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1DD59B-A874-F34B-B9B7-1C07CBE9FC55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09D7C5-81A7-634E-83A7-3DD8612FE169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5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Bioinformatics Algorithms: An Active Learning Approach. Copyright 2018 Compeau and Pevzner.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E55E85-B703-784A-9E25-9F3FEF4C685F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0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4693" y="9040143"/>
            <a:ext cx="585216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i="1" dirty="0"/>
              <a:t>Bioinformatics Algorithms: An Active Learning Approach.</a:t>
            </a:r>
          </a:p>
          <a:p>
            <a:r>
              <a:rPr lang="en-US" dirty="0"/>
              <a:t>Copyright 2018 </a:t>
            </a:r>
            <a:r>
              <a:rPr lang="en-US" dirty="0" err="1"/>
              <a:t>Compeau</a:t>
            </a:r>
            <a:r>
              <a:rPr lang="en-US" dirty="0"/>
              <a:t> and </a:t>
            </a:r>
            <a:r>
              <a:rPr lang="en-US" dirty="0" err="1"/>
              <a:t>Pevzner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5EED727-42C0-B847-930F-286006B75B64}" type="slidenum">
              <a:rPr lang="en-US" smtClean="0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4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1300460" rtl="0" eaLnBrk="1" latinLnBrk="0" hangingPunct="1">
        <a:spcBef>
          <a:spcPct val="0"/>
        </a:spcBef>
        <a:buNone/>
        <a:defRPr sz="5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NUL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8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.xml"/><Relationship Id="rId5" Type="http://schemas.openxmlformats.org/officeDocument/2006/relationships/image" Target="NULL"/><Relationship Id="rId4" Type="http://schemas.openxmlformats.org/officeDocument/2006/relationships/customXml" Target="../ink/ink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image" Target="../media/image14.jpeg"/><Relationship Id="rId7" Type="http://schemas.openxmlformats.org/officeDocument/2006/relationships/image" Target="NULL"/><Relationship Id="rId12" Type="http://schemas.openxmlformats.org/officeDocument/2006/relationships/customXml" Target="../ink/ink20.xml"/><Relationship Id="rId2" Type="http://schemas.openxmlformats.org/officeDocument/2006/relationships/hyperlink" Target="http://www.cryst.bbk.ac.uk/pps97/assignments/projects/leluk/project.htm" TargetMode="Externa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NULL"/><Relationship Id="rId14" Type="http://schemas.openxmlformats.org/officeDocument/2006/relationships/customXml" Target="../ink/ink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/P01923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www.uniprot.org/uniprot/P6990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bi.ac.uk/jdispatcher/psa/emboss_needle" TargetMode="External"/><Relationship Id="rId5" Type="http://schemas.openxmlformats.org/officeDocument/2006/relationships/hyperlink" Target="https://www.uniprot.org/uniprot/Q90487" TargetMode="External"/><Relationship Id="rId4" Type="http://schemas.openxmlformats.org/officeDocument/2006/relationships/hyperlink" Target="https://www.uniprot.org/uniprot/P01966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23.xml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5120" y="3467947"/>
            <a:ext cx="12462933" cy="1625600"/>
          </a:xfrm>
        </p:spPr>
        <p:txBody>
          <a:bodyPr>
            <a:noAutofit/>
          </a:bodyPr>
          <a:lstStyle/>
          <a:p>
            <a:r>
              <a:rPr lang="en-US" b="1" dirty="0"/>
              <a:t>How Do We Compare Biological Sequences?</a:t>
            </a:r>
            <a:br>
              <a:rPr lang="ru-RU" b="1" dirty="0"/>
            </a:br>
            <a:r>
              <a:rPr lang="en-US" i="1" dirty="0">
                <a:solidFill>
                  <a:srgbClr val="0000FF"/>
                </a:solidFill>
              </a:rPr>
              <a:t>Dynamic Programming and </a:t>
            </a:r>
            <a:br>
              <a:rPr lang="en-US" i="1" dirty="0">
                <a:solidFill>
                  <a:srgbClr val="0000FF"/>
                </a:solidFill>
              </a:rPr>
            </a:br>
            <a:r>
              <a:rPr lang="en-US" i="1" dirty="0">
                <a:solidFill>
                  <a:srgbClr val="0000FF"/>
                </a:solidFill>
              </a:rPr>
              <a:t>Divide-and Conquer Algorithms</a:t>
            </a:r>
            <a:endParaRPr lang="en-US" i="1" dirty="0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0" y="7477760"/>
            <a:ext cx="13004800" cy="24925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300460" fontAlgn="base">
              <a:spcAft>
                <a:spcPct val="0"/>
              </a:spcAft>
              <a:buNone/>
            </a:pPr>
            <a:r>
              <a:rPr lang="en-US" sz="3982" dirty="0">
                <a:solidFill>
                  <a:prstClr val="black"/>
                </a:solidFill>
                <a:latin typeface="Calibri"/>
              </a:rPr>
              <a:t>Phillip </a:t>
            </a:r>
            <a:r>
              <a:rPr lang="en-US" sz="3982" dirty="0" err="1">
                <a:solidFill>
                  <a:prstClr val="black"/>
                </a:solidFill>
                <a:latin typeface="Calibri"/>
              </a:rPr>
              <a:t>Compeau</a:t>
            </a:r>
            <a:r>
              <a:rPr lang="en-US" sz="3982" dirty="0">
                <a:solidFill>
                  <a:prstClr val="black"/>
                </a:solidFill>
                <a:latin typeface="Calibri"/>
              </a:rPr>
              <a:t> and Pavel Pevzner. </a:t>
            </a:r>
          </a:p>
          <a:p>
            <a:pPr marL="0" indent="0" algn="ctr" defTabSz="1300460" fontAlgn="base">
              <a:spcAft>
                <a:spcPct val="0"/>
              </a:spcAft>
              <a:buNone/>
            </a:pPr>
            <a:r>
              <a:rPr lang="en-US" sz="3982" i="1" dirty="0">
                <a:solidFill>
                  <a:prstClr val="black"/>
                </a:solidFill>
                <a:latin typeface="Calibri"/>
              </a:rPr>
              <a:t>Bioinformatics Algorithms: An Active Learning Approach</a:t>
            </a:r>
          </a:p>
          <a:p>
            <a:pPr marL="0" indent="0" algn="ctr" defTabSz="1300460" fontAlgn="base">
              <a:spcAft>
                <a:spcPct val="0"/>
              </a:spcAft>
              <a:buNone/>
            </a:pPr>
            <a:r>
              <a:rPr lang="en-US" sz="2844" dirty="0">
                <a:solidFill>
                  <a:prstClr val="black"/>
                </a:solidFill>
                <a:latin typeface="Calibri"/>
              </a:rPr>
              <a:t>Cap. 6</a:t>
            </a:r>
            <a:endParaRPr lang="en-US" sz="3982" dirty="0">
              <a:solidFill>
                <a:prstClr val="black"/>
              </a:solidFill>
              <a:latin typeface="Calibri"/>
            </a:endParaRPr>
          </a:p>
          <a:p>
            <a:pPr marL="487672" indent="-487672" defTabSz="1300460" fontAlgn="base">
              <a:spcAft>
                <a:spcPct val="0"/>
              </a:spcAft>
            </a:pPr>
            <a:endParaRPr lang="en-US" sz="398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39045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C5AFD10-E4F7-F149-B474-9FC7D82C5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400050"/>
            <a:ext cx="12159821" cy="80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84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315334F-E766-8140-8809-0E0930669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2717799"/>
            <a:ext cx="10414000" cy="5952967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C64B5461-BCB4-994E-BE2F-1218B285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globale</a:t>
            </a:r>
          </a:p>
        </p:txBody>
      </p:sp>
    </p:spTree>
    <p:extLst>
      <p:ext uri="{BB962C8B-B14F-4D97-AF65-F5344CB8AC3E}">
        <p14:creationId xmlns:p14="http://schemas.microsoft.com/office/powerpoint/2010/main" val="1742407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69935EF-CA5A-0243-B53E-7635E3674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733973"/>
            <a:ext cx="8521700" cy="48768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D3D178-D05C-D84A-BABC-0A4265A05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6724078"/>
            <a:ext cx="5137150" cy="302459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6CFC51A9-2643-B940-9450-0F63FA15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globale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49F0364-FA03-AB4B-B518-09936104B9D0}"/>
              </a:ext>
            </a:extLst>
          </p:cNvPr>
          <p:cNvSpPr/>
          <p:nvPr/>
        </p:nvSpPr>
        <p:spPr>
          <a:xfrm>
            <a:off x="2724150" y="3581400"/>
            <a:ext cx="9525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9952241-EB1B-134C-BD62-0613E77234FC}"/>
              </a:ext>
            </a:extLst>
          </p:cNvPr>
          <p:cNvSpPr/>
          <p:nvPr/>
        </p:nvSpPr>
        <p:spPr>
          <a:xfrm>
            <a:off x="7848600" y="6800850"/>
            <a:ext cx="450596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 costo per il match</a:t>
            </a:r>
          </a:p>
          <a:p>
            <a:pPr algn="ctr"/>
            <a:r>
              <a:rPr lang="it-IT" dirty="0" err="1"/>
              <a:t>s</a:t>
            </a:r>
            <a:r>
              <a:rPr lang="it-IT" dirty="0"/>
              <a:t> costo per il </a:t>
            </a:r>
            <a:r>
              <a:rPr lang="it-IT" dirty="0" err="1"/>
              <a:t>mismatch</a:t>
            </a:r>
            <a:endParaRPr lang="it-IT" dirty="0"/>
          </a:p>
          <a:p>
            <a:pPr algn="ctr"/>
            <a:r>
              <a:rPr lang="it-IT" dirty="0"/>
              <a:t>d </a:t>
            </a:r>
            <a:r>
              <a:rPr lang="it-IT" dirty="0" err="1"/>
              <a:t>cost</a:t>
            </a:r>
            <a:r>
              <a:rPr lang="it-IT" dirty="0"/>
              <a:t> per </a:t>
            </a:r>
            <a:r>
              <a:rPr lang="it-IT" dirty="0" err="1"/>
              <a:t>indel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75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9060BE-E241-7A4B-846D-D151DDA1E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4" y="2209800"/>
            <a:ext cx="12125000" cy="6972300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6AFD2FFB-3014-0D42-AE21-67D442495938}"/>
              </a:ext>
            </a:extLst>
          </p:cNvPr>
          <p:cNvSpPr txBox="1">
            <a:spLocks/>
          </p:cNvSpPr>
          <p:nvPr/>
        </p:nvSpPr>
        <p:spPr>
          <a:xfrm>
            <a:off x="650240" y="394123"/>
            <a:ext cx="11704320" cy="1625600"/>
          </a:xfrm>
          <a:prstGeom prst="rect">
            <a:avLst/>
          </a:prstGeom>
        </p:spPr>
        <p:txBody>
          <a:bodyPr/>
          <a:lstStyle>
            <a:lvl1pPr algn="ctr" defTabSz="130046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rgbClr val="FF0000"/>
                </a:solidFill>
              </a:rPr>
              <a:t>Allineamento globale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330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C1F8181-C8BC-524F-8608-77B95A6F1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" y="2279650"/>
            <a:ext cx="11496583" cy="65786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FBCAE77C-7FEB-7D49-ABEB-A662C3AF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globale</a:t>
            </a:r>
          </a:p>
        </p:txBody>
      </p:sp>
    </p:spTree>
    <p:extLst>
      <p:ext uri="{BB962C8B-B14F-4D97-AF65-F5344CB8AC3E}">
        <p14:creationId xmlns:p14="http://schemas.microsoft.com/office/powerpoint/2010/main" val="4213778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1255EA5-941E-744D-8F99-E6F8B643D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6" y="2292350"/>
            <a:ext cx="11382600" cy="650875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5BC3C536-5869-FB47-9957-C9CA4803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globale</a:t>
            </a:r>
          </a:p>
        </p:txBody>
      </p:sp>
    </p:spTree>
    <p:extLst>
      <p:ext uri="{BB962C8B-B14F-4D97-AF65-F5344CB8AC3E}">
        <p14:creationId xmlns:p14="http://schemas.microsoft.com/office/powerpoint/2010/main" val="31476377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815EF1C-D2CB-AB4E-A6CB-4B9024D3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2" y="2349500"/>
            <a:ext cx="10700548" cy="58420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B2E7270D-9439-9846-90F5-3AEBCF75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globale</a:t>
            </a:r>
          </a:p>
        </p:txBody>
      </p:sp>
    </p:spTree>
    <p:extLst>
      <p:ext uri="{BB962C8B-B14F-4D97-AF65-F5344CB8AC3E}">
        <p14:creationId xmlns:p14="http://schemas.microsoft.com/office/powerpoint/2010/main" val="33466959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282A5AF-571E-2C41-9CD1-D9CAD572D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6" y="2184400"/>
            <a:ext cx="11160904" cy="629285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47F7F75C-3A49-7D4A-A6C3-45479187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globale</a:t>
            </a:r>
          </a:p>
        </p:txBody>
      </p:sp>
    </p:spTree>
    <p:extLst>
      <p:ext uri="{BB962C8B-B14F-4D97-AF65-F5344CB8AC3E}">
        <p14:creationId xmlns:p14="http://schemas.microsoft.com/office/powerpoint/2010/main" val="33438998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8B21690-3F7E-FE41-8EFB-BEC5DD597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4" y="2184400"/>
            <a:ext cx="10914916" cy="633095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7FAE7B86-31ED-2C46-8D91-EC310CBF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globale: ricostruzione</a:t>
            </a:r>
          </a:p>
        </p:txBody>
      </p:sp>
    </p:spTree>
    <p:extLst>
      <p:ext uri="{BB962C8B-B14F-4D97-AF65-F5344CB8AC3E}">
        <p14:creationId xmlns:p14="http://schemas.microsoft.com/office/powerpoint/2010/main" val="9735966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40DF490-6375-6141-86E9-666D080F3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" y="2209800"/>
            <a:ext cx="11005185" cy="622935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ADD9091C-536C-7A46-AC00-AF2663D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globale: ricostruzione</a:t>
            </a:r>
          </a:p>
        </p:txBody>
      </p:sp>
    </p:spTree>
    <p:extLst>
      <p:ext uri="{BB962C8B-B14F-4D97-AF65-F5344CB8AC3E}">
        <p14:creationId xmlns:p14="http://schemas.microsoft.com/office/powerpoint/2010/main" val="21444226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361847-7C20-2D42-9106-C96BDE70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Esempio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6BB118-95E7-5B47-A6B5-000BC0F9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2482850"/>
            <a:ext cx="10310804" cy="582295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BB5C280D-23EE-0C4F-A3CB-4CAA80529AD1}"/>
              </a:ext>
            </a:extLst>
          </p:cNvPr>
          <p:cNvSpPr/>
          <p:nvPr/>
        </p:nvSpPr>
        <p:spPr>
          <a:xfrm>
            <a:off x="5981700" y="7943850"/>
            <a:ext cx="592455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lo capisco guardando i pesi…</a:t>
            </a:r>
          </a:p>
        </p:txBody>
      </p:sp>
    </p:spTree>
    <p:extLst>
      <p:ext uri="{BB962C8B-B14F-4D97-AF65-F5344CB8AC3E}">
        <p14:creationId xmlns:p14="http://schemas.microsoft.com/office/powerpoint/2010/main" val="111319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a Longest Common Subsequence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21353F-4D8E-E048-8FE7-BB380D180C43}"/>
              </a:ext>
            </a:extLst>
          </p:cNvPr>
          <p:cNvSpPr/>
          <p:nvPr/>
        </p:nvSpPr>
        <p:spPr>
          <a:xfrm>
            <a:off x="650240" y="2817708"/>
            <a:ext cx="11704320" cy="1930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latin typeface="Optima"/>
                <a:cs typeface="Optima"/>
              </a:rPr>
              <a:t>A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common subsequence</a:t>
            </a:r>
            <a:r>
              <a:rPr lang="en-US" sz="3982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is a sequence of symbols occurring (not necessarily contiguously) in both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. 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148205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6D5F84E-D4EF-F047-A322-68900854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0" y="3149600"/>
            <a:ext cx="11179420" cy="62611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184DE5DA-E1BF-1C4A-83C8-47B04E074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34046176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97F8C0F-ACDC-EE41-A37A-D8188F70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19723"/>
            <a:ext cx="12852400" cy="72517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724850C-F46C-1C46-88CD-38FDB2CF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locale</a:t>
            </a:r>
          </a:p>
        </p:txBody>
      </p:sp>
    </p:spTree>
    <p:extLst>
      <p:ext uri="{BB962C8B-B14F-4D97-AF65-F5344CB8AC3E}">
        <p14:creationId xmlns:p14="http://schemas.microsoft.com/office/powerpoint/2010/main" val="4995455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A2CD37C-8750-B740-AF68-CE35001C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90" y="2768600"/>
            <a:ext cx="11181970" cy="58039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1F42FBF1-6643-1D43-9797-B7CF5FBB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locale</a:t>
            </a:r>
          </a:p>
        </p:txBody>
      </p:sp>
    </p:spTree>
    <p:extLst>
      <p:ext uri="{BB962C8B-B14F-4D97-AF65-F5344CB8AC3E}">
        <p14:creationId xmlns:p14="http://schemas.microsoft.com/office/powerpoint/2010/main" val="18483982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748FA7D-5B44-C844-B067-974E47CD7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1670755"/>
            <a:ext cx="8445500" cy="48387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7F11294-6519-CC47-BCE7-D50E83D77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6604705"/>
            <a:ext cx="3302000" cy="28067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174FBEA7-65E9-4043-B4BD-6B342E4A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locale</a:t>
            </a:r>
          </a:p>
        </p:txBody>
      </p:sp>
    </p:spTree>
    <p:extLst>
      <p:ext uri="{BB962C8B-B14F-4D97-AF65-F5344CB8AC3E}">
        <p14:creationId xmlns:p14="http://schemas.microsoft.com/office/powerpoint/2010/main" val="16802149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52C253E-A9AA-874F-8396-0565D4ADB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381250"/>
            <a:ext cx="10896600" cy="653796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B3F20E8E-8449-FE43-8F54-B649A6DF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locale</a:t>
            </a:r>
          </a:p>
        </p:txBody>
      </p:sp>
    </p:spTree>
    <p:extLst>
      <p:ext uri="{BB962C8B-B14F-4D97-AF65-F5344CB8AC3E}">
        <p14:creationId xmlns:p14="http://schemas.microsoft.com/office/powerpoint/2010/main" val="1765729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AD888A7-A4C8-184C-9CE3-D05206CA9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60" y="2597150"/>
            <a:ext cx="10512079" cy="60325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C3828D6B-FC9A-9349-9ADF-BA80C911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locale</a:t>
            </a:r>
          </a:p>
        </p:txBody>
      </p:sp>
    </p:spTree>
    <p:extLst>
      <p:ext uri="{BB962C8B-B14F-4D97-AF65-F5344CB8AC3E}">
        <p14:creationId xmlns:p14="http://schemas.microsoft.com/office/powerpoint/2010/main" val="18925467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53D4B3-E706-EC40-BBF7-612307DA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9" y="2324100"/>
            <a:ext cx="9119461" cy="584835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B0675FEB-A361-3C47-A9F8-1AB91791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12028702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7374C5-C77A-5848-8E86-B19CDD835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743199"/>
            <a:ext cx="10687050" cy="5928804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43A60446-66D3-7349-B997-D105D7372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36853031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03E6C-AA4E-F64A-B774-965E78D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 problemi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39DAC3E-2CB3-E34B-9EC7-A7382B2B4DC5}"/>
              </a:ext>
            </a:extLst>
          </p:cNvPr>
          <p:cNvSpPr/>
          <p:nvPr/>
        </p:nvSpPr>
        <p:spPr>
          <a:xfrm>
            <a:off x="650240" y="2143463"/>
            <a:ext cx="11900317" cy="5466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dirty="0">
                <a:solidFill>
                  <a:srgbClr val="002060"/>
                </a:solidFill>
              </a:rPr>
              <a:t>Presentiamo 8 problemi che sono varianti dei classici NW e SW o mix di essi.</a:t>
            </a:r>
          </a:p>
          <a:p>
            <a:pPr algn="just"/>
            <a:endParaRPr lang="it-IT" dirty="0">
              <a:solidFill>
                <a:srgbClr val="002060"/>
              </a:solidFill>
            </a:endParaRPr>
          </a:p>
          <a:p>
            <a:pPr algn="just"/>
            <a:r>
              <a:rPr lang="it-IT" dirty="0">
                <a:solidFill>
                  <a:srgbClr val="002060"/>
                </a:solidFill>
              </a:rPr>
              <a:t>Possono essere formulati ovviamente anche scambiando il ruolo di A e B,</a:t>
            </a:r>
          </a:p>
        </p:txBody>
      </p:sp>
    </p:spTree>
    <p:extLst>
      <p:ext uri="{BB962C8B-B14F-4D97-AF65-F5344CB8AC3E}">
        <p14:creationId xmlns:p14="http://schemas.microsoft.com/office/powerpoint/2010/main" val="25971480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03E6C-AA4E-F64A-B774-965E78D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 problemi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12C005-3EBE-5440-9DA8-ED0FBA41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6" y="1930129"/>
            <a:ext cx="11487541" cy="66107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E045AEF-B49F-3247-90DD-633C071EA4C8}"/>
              </a:ext>
            </a:extLst>
          </p:cNvPr>
          <p:cNvSpPr/>
          <p:nvPr/>
        </p:nvSpPr>
        <p:spPr>
          <a:xfrm>
            <a:off x="650240" y="4007797"/>
            <a:ext cx="11900317" cy="5466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800" dirty="0"/>
              <a:t>SOLUZIONE: definisco </a:t>
            </a:r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i,j</a:t>
            </a:r>
            <a:r>
              <a:rPr lang="it-IT" sz="2800" dirty="0"/>
              <a:t>) score di allineamento globale tra A</a:t>
            </a:r>
            <a:r>
              <a:rPr lang="it-IT" sz="2800" baseline="-25000" dirty="0"/>
              <a:t>i</a:t>
            </a:r>
            <a:r>
              <a:rPr lang="it-IT" sz="2800" dirty="0"/>
              <a:t> e </a:t>
            </a:r>
            <a:r>
              <a:rPr lang="it-IT" sz="2800" dirty="0" err="1"/>
              <a:t>B</a:t>
            </a:r>
            <a:r>
              <a:rPr lang="it-IT" sz="2800" baseline="-25000" dirty="0" err="1"/>
              <a:t>j</a:t>
            </a:r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s(</a:t>
            </a:r>
            <a:r>
              <a:rPr lang="it-IT" sz="2800" dirty="0" err="1"/>
              <a:t>i,n</a:t>
            </a:r>
            <a:r>
              <a:rPr lang="it-IT" sz="2800" dirty="0"/>
              <a:t>) è lo </a:t>
            </a:r>
            <a:r>
              <a:rPr lang="it-IT" sz="2800" i="1" dirty="0"/>
              <a:t>score </a:t>
            </a:r>
            <a:r>
              <a:rPr lang="it-IT" sz="2800" dirty="0"/>
              <a:t>di allineamento globale tra A</a:t>
            </a:r>
            <a:r>
              <a:rPr lang="it-IT" sz="2800" baseline="-25000" dirty="0"/>
              <a:t>i</a:t>
            </a:r>
            <a:r>
              <a:rPr lang="it-IT" sz="2800" dirty="0"/>
              <a:t> e B </a:t>
            </a:r>
          </a:p>
          <a:p>
            <a:pPr algn="just"/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tale che </a:t>
            </a:r>
            <a:r>
              <a:rPr lang="it-IT" sz="2800" b="1" dirty="0" err="1"/>
              <a:t>s</a:t>
            </a:r>
            <a:r>
              <a:rPr lang="it-IT" sz="2800" b="1" dirty="0"/>
              <a:t>(</a:t>
            </a:r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dirty="0" err="1"/>
              <a:t>,n</a:t>
            </a:r>
            <a:r>
              <a:rPr lang="it-IT" sz="2800" b="1" dirty="0"/>
              <a:t>) è massimo </a:t>
            </a:r>
            <a:endParaRPr lang="it-IT" sz="2800" dirty="0"/>
          </a:p>
          <a:p>
            <a:pPr algn="just"/>
            <a:r>
              <a:rPr lang="it-IT" sz="2800" dirty="0"/>
              <a:t>è posizione di fine su A del prefisso che ha il massimo </a:t>
            </a:r>
            <a:r>
              <a:rPr lang="it-IT" sz="2800" i="1" dirty="0"/>
              <a:t>score </a:t>
            </a:r>
            <a:r>
              <a:rPr lang="it-IT" sz="2800" dirty="0"/>
              <a:t>di allineamento globale con l’intera sequenza B </a:t>
            </a:r>
          </a:p>
          <a:p>
            <a:pPr algn="just"/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NW con valore ottimo uguale al massimo della colonna </a:t>
            </a:r>
            <a:r>
              <a:rPr lang="it-IT" sz="2800" dirty="0" err="1"/>
              <a:t>n</a:t>
            </a:r>
            <a:r>
              <a:rPr lang="it-IT" sz="2800" dirty="0"/>
              <a:t> della matrice </a:t>
            </a:r>
            <a:r>
              <a:rPr lang="it-IT" sz="2800" dirty="0" err="1"/>
              <a:t>s</a:t>
            </a:r>
            <a:r>
              <a:rPr lang="it-IT" sz="2800" dirty="0"/>
              <a:t> degli </a:t>
            </a:r>
            <a:r>
              <a:rPr lang="it-IT" sz="2800" i="1" dirty="0" err="1"/>
              <a:t>scores</a:t>
            </a:r>
            <a:r>
              <a:rPr lang="it-IT" sz="2800" i="1" dirty="0"/>
              <a:t> [casi base: </a:t>
            </a:r>
            <a:r>
              <a:rPr lang="it-IT" sz="2800" i="1" dirty="0" err="1"/>
              <a:t>s</a:t>
            </a:r>
            <a:r>
              <a:rPr lang="it-IT" sz="2800" i="1" dirty="0"/>
              <a:t>(0,0)=0; </a:t>
            </a:r>
            <a:r>
              <a:rPr lang="it-IT" sz="2800" i="1" dirty="0" err="1"/>
              <a:t>s</a:t>
            </a:r>
            <a:r>
              <a:rPr lang="it-IT" sz="2800" i="1" dirty="0"/>
              <a:t>(0,j)=</a:t>
            </a:r>
            <a:r>
              <a:rPr lang="it-IT" sz="2800" i="1" dirty="0" err="1"/>
              <a:t>j</a:t>
            </a:r>
            <a:r>
              <a:rPr lang="it-IT" sz="2800" i="1" dirty="0"/>
              <a:t>*d per ogni </a:t>
            </a:r>
            <a:r>
              <a:rPr lang="it-IT" sz="2800" i="1" dirty="0" err="1"/>
              <a:t>j</a:t>
            </a:r>
            <a:r>
              <a:rPr lang="it-IT" sz="2800" i="1" dirty="0"/>
              <a:t>; </a:t>
            </a:r>
            <a:r>
              <a:rPr lang="it-IT" sz="2800" i="1" dirty="0" err="1"/>
              <a:t>s</a:t>
            </a:r>
            <a:r>
              <a:rPr lang="it-IT" sz="2800" i="1" dirty="0"/>
              <a:t>(i,0)=i*d per ogni i]</a:t>
            </a:r>
            <a:endParaRPr lang="it-IT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9F7055-81C0-F048-964E-0A2E34125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21" y="2883170"/>
            <a:ext cx="2311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a Longest Common Subsequence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50240" y="2817708"/>
            <a:ext cx="11704320" cy="1930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latin typeface="Optima"/>
                <a:cs typeface="Optima"/>
              </a:rPr>
              <a:t>A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common subsequence</a:t>
            </a:r>
            <a:r>
              <a:rPr lang="en-US" sz="3982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is a sequence of symbols occurring (not necessarily contiguously) in both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. 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03510" y="6935894"/>
            <a:ext cx="4314258" cy="1492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51" b="1" spc="853" dirty="0">
                <a:solidFill>
                  <a:srgbClr val="FF0000"/>
                </a:solidFill>
                <a:latin typeface="Courier"/>
                <a:cs typeface="Courier"/>
              </a:rPr>
              <a:t>AT</a:t>
            </a:r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-</a:t>
            </a:r>
            <a:r>
              <a:rPr lang="en-US" sz="4551" b="1" spc="853" dirty="0">
                <a:solidFill>
                  <a:srgbClr val="ED1C24"/>
                </a:solidFill>
                <a:latin typeface="Courier"/>
                <a:cs typeface="Courier"/>
              </a:rPr>
              <a:t>GT</a:t>
            </a:r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TATA</a:t>
            </a:r>
          </a:p>
          <a:p>
            <a:pPr algn="ctr"/>
            <a:r>
              <a:rPr lang="en-US" sz="4551" b="1" spc="853" dirty="0">
                <a:solidFill>
                  <a:srgbClr val="ED1C24"/>
                </a:solidFill>
                <a:latin typeface="Courier"/>
                <a:cs typeface="Courier"/>
              </a:rPr>
              <a:t>AT</a:t>
            </a:r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C</a:t>
            </a:r>
            <a:r>
              <a:rPr lang="en-US" sz="4551" b="1" spc="853" dirty="0">
                <a:solidFill>
                  <a:srgbClr val="ED1C24"/>
                </a:solidFill>
                <a:latin typeface="Courier"/>
                <a:cs typeface="Courier"/>
              </a:rPr>
              <a:t>GT</a:t>
            </a:r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-C-C</a:t>
            </a:r>
            <a:endParaRPr lang="en-US" sz="4551" spc="853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0240" y="5310296"/>
            <a:ext cx="11704320" cy="1317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latin typeface="Optima"/>
                <a:cs typeface="Optima"/>
              </a:rPr>
              <a:t>The </a:t>
            </a:r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matches</a:t>
            </a:r>
            <a:r>
              <a:rPr lang="en-US" sz="3982" dirty="0">
                <a:solidFill>
                  <a:srgbClr val="FF0000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in an alignment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form a common subsequence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.</a:t>
            </a:r>
            <a:endParaRPr lang="en-US" sz="5120" dirty="0">
              <a:latin typeface="Optima"/>
              <a:cs typeface="Opti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BCCBB957-D6D8-D641-B5F1-620F85A8AA80}"/>
                  </a:ext>
                </a:extLst>
              </p14:cNvPr>
              <p14:cNvContentPartPr/>
              <p14:nvPr/>
            </p14:nvContentPartPr>
            <p14:xfrm>
              <a:off x="965448" y="6850512"/>
              <a:ext cx="1519200" cy="240804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BCCBB957-D6D8-D641-B5F1-620F85A8AA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448" y="6832512"/>
                <a:ext cx="1554840" cy="24436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212EE8C6-66AB-1F4A-9FC4-D0DA3C547043}"/>
              </a:ext>
            </a:extLst>
          </p:cNvPr>
          <p:cNvSpPr/>
          <p:nvPr/>
        </p:nvSpPr>
        <p:spPr>
          <a:xfrm>
            <a:off x="2743200" y="8705088"/>
            <a:ext cx="10021824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miglior allineamento … massimo numero di </a:t>
            </a:r>
            <a:r>
              <a:rPr lang="it-IT" dirty="0" err="1"/>
              <a:t>matches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81484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03E6C-AA4E-F64A-B774-965E78D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 problemi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12C005-3EBE-5440-9DA8-ED0FBA41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6" y="1930129"/>
            <a:ext cx="11487541" cy="66107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E045AEF-B49F-3247-90DD-633C071EA4C8}"/>
              </a:ext>
            </a:extLst>
          </p:cNvPr>
          <p:cNvSpPr/>
          <p:nvPr/>
        </p:nvSpPr>
        <p:spPr>
          <a:xfrm>
            <a:off x="650240" y="4610911"/>
            <a:ext cx="11900317" cy="486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800" dirty="0"/>
              <a:t>SOLUZIONE: definisco </a:t>
            </a:r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i,j</a:t>
            </a:r>
            <a:r>
              <a:rPr lang="it-IT" sz="2800" dirty="0"/>
              <a:t>) score di allineamento globale tra A</a:t>
            </a:r>
            <a:r>
              <a:rPr lang="it-IT" sz="2800" baseline="-25000" dirty="0"/>
              <a:t>i</a:t>
            </a:r>
            <a:r>
              <a:rPr lang="it-IT" sz="2800" dirty="0"/>
              <a:t> e </a:t>
            </a:r>
            <a:r>
              <a:rPr lang="it-IT" sz="2800" dirty="0" err="1"/>
              <a:t>B</a:t>
            </a:r>
            <a:r>
              <a:rPr lang="it-IT" sz="2800" baseline="-25000" dirty="0" err="1"/>
              <a:t>j</a:t>
            </a:r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</a:t>
            </a:r>
            <a:r>
              <a:rPr lang="it-IT" sz="2800" b="1" dirty="0" err="1"/>
              <a:t>j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tale che </a:t>
            </a:r>
            <a:r>
              <a:rPr lang="it-IT" sz="2800" b="1" dirty="0" err="1"/>
              <a:t>s</a:t>
            </a:r>
            <a:r>
              <a:rPr lang="it-IT" sz="2800" b="1" dirty="0"/>
              <a:t>(</a:t>
            </a:r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</a:t>
            </a:r>
            <a:r>
              <a:rPr lang="it-IT" sz="2800" b="1" dirty="0" err="1"/>
              <a:t>j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) è massimo </a:t>
            </a:r>
            <a:endParaRPr lang="it-IT" sz="2800" dirty="0"/>
          </a:p>
          <a:p>
            <a:pPr algn="just"/>
            <a:r>
              <a:rPr lang="it-IT" sz="2800" dirty="0"/>
              <a:t>è posizione di fine su A e su B dei prefissi che ha il massimo </a:t>
            </a:r>
            <a:r>
              <a:rPr lang="it-IT" sz="2800" i="1" dirty="0"/>
              <a:t>score </a:t>
            </a:r>
            <a:r>
              <a:rPr lang="it-IT" sz="2800" dirty="0"/>
              <a:t>di allineamento</a:t>
            </a:r>
          </a:p>
          <a:p>
            <a:pPr algn="just"/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NW con valore ottimo uguale al massimo nella matrice </a:t>
            </a:r>
            <a:r>
              <a:rPr lang="it-IT" sz="2800" dirty="0" err="1"/>
              <a:t>s</a:t>
            </a:r>
            <a:r>
              <a:rPr lang="it-IT" sz="2800" dirty="0"/>
              <a:t> degli </a:t>
            </a:r>
            <a:r>
              <a:rPr lang="it-IT" sz="2800" i="1" dirty="0" err="1"/>
              <a:t>scores</a:t>
            </a:r>
            <a:r>
              <a:rPr lang="it-IT" sz="2800" i="1" dirty="0"/>
              <a:t> [casi base: </a:t>
            </a:r>
            <a:r>
              <a:rPr lang="it-IT" sz="2800" i="1" dirty="0" err="1"/>
              <a:t>s</a:t>
            </a:r>
            <a:r>
              <a:rPr lang="it-IT" sz="2800" i="1" dirty="0"/>
              <a:t>(0,0)=0; </a:t>
            </a:r>
            <a:r>
              <a:rPr lang="it-IT" sz="2800" i="1" dirty="0" err="1"/>
              <a:t>s</a:t>
            </a:r>
            <a:r>
              <a:rPr lang="it-IT" sz="2800" i="1" dirty="0"/>
              <a:t>(0,j)=</a:t>
            </a:r>
            <a:r>
              <a:rPr lang="it-IT" sz="2800" i="1" dirty="0" err="1"/>
              <a:t>j</a:t>
            </a:r>
            <a:r>
              <a:rPr lang="it-IT" sz="2800" i="1" dirty="0"/>
              <a:t>*d per ogni </a:t>
            </a:r>
            <a:r>
              <a:rPr lang="it-IT" sz="2800" i="1" dirty="0" err="1"/>
              <a:t>j</a:t>
            </a:r>
            <a:r>
              <a:rPr lang="it-IT" sz="2800" i="1" dirty="0"/>
              <a:t>; </a:t>
            </a:r>
            <a:r>
              <a:rPr lang="it-IT" sz="2800" i="1" dirty="0" err="1"/>
              <a:t>s</a:t>
            </a:r>
            <a:r>
              <a:rPr lang="it-IT" sz="2800" i="1" dirty="0"/>
              <a:t>(i,0)=i*d per ogni i]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88EA209-0F02-6F4F-82FB-8921FE04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457" y="2843449"/>
            <a:ext cx="18161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936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03E6C-AA4E-F64A-B774-965E78D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 problemi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12C005-3EBE-5440-9DA8-ED0FBA41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6" y="1930129"/>
            <a:ext cx="11487541" cy="66107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E045AEF-B49F-3247-90DD-633C071EA4C8}"/>
              </a:ext>
            </a:extLst>
          </p:cNvPr>
          <p:cNvSpPr/>
          <p:nvPr/>
        </p:nvSpPr>
        <p:spPr>
          <a:xfrm>
            <a:off x="650240" y="5194569"/>
            <a:ext cx="11900317" cy="4279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800" dirty="0"/>
              <a:t>SOLUZIONE: </a:t>
            </a:r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i,j</a:t>
            </a:r>
            <a:r>
              <a:rPr lang="it-IT" sz="2800" dirty="0"/>
              <a:t>) è lo score di allineamento globale tra le due sottostringhe </a:t>
            </a:r>
            <a:r>
              <a:rPr lang="it-IT" sz="2800" dirty="0" err="1"/>
              <a:t>piu</a:t>
            </a:r>
            <a:r>
              <a:rPr lang="it-IT" sz="2800" dirty="0"/>
              <a:t>̀ simili che finiscono in posizione i su A e in posizione </a:t>
            </a:r>
            <a:r>
              <a:rPr lang="it-IT" sz="2800" dirty="0" err="1"/>
              <a:t>j</a:t>
            </a:r>
            <a:r>
              <a:rPr lang="it-IT" sz="2800" dirty="0"/>
              <a:t> su B 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m,n</a:t>
            </a:r>
            <a:r>
              <a:rPr lang="it-IT" sz="2800" dirty="0"/>
              <a:t>) è lo </a:t>
            </a:r>
            <a:r>
              <a:rPr lang="it-IT" sz="2800" i="1" dirty="0"/>
              <a:t>score </a:t>
            </a:r>
            <a:r>
              <a:rPr lang="it-IT" sz="2800" dirty="0"/>
              <a:t>di allineamento globale tra due suffissi più simili. La cella di STOP per la ricostruzione sarà il primo 0 che incontro nella visita </a:t>
            </a:r>
            <a:r>
              <a:rPr lang="it-IT" sz="2800" dirty="0" err="1"/>
              <a:t>backtrack</a:t>
            </a:r>
            <a:r>
              <a:rPr lang="it-IT" sz="2800" dirty="0"/>
              <a:t>.</a:t>
            </a:r>
          </a:p>
          <a:p>
            <a:pPr algn="just"/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SW con valore ottimo uguale al valore della cella (</a:t>
            </a:r>
            <a:r>
              <a:rPr lang="it-IT" sz="2800" dirty="0" err="1"/>
              <a:t>m,n</a:t>
            </a:r>
            <a:r>
              <a:rPr lang="it-IT" sz="2800" dirty="0"/>
              <a:t>) degli </a:t>
            </a:r>
            <a:r>
              <a:rPr lang="it-IT" sz="2800" i="1" dirty="0" err="1"/>
              <a:t>scores</a:t>
            </a:r>
            <a:r>
              <a:rPr lang="it-IT" sz="2800" i="1" dirty="0"/>
              <a:t> [casi base: </a:t>
            </a:r>
            <a:r>
              <a:rPr lang="it-IT" sz="2800" i="1" dirty="0" err="1"/>
              <a:t>s</a:t>
            </a:r>
            <a:r>
              <a:rPr lang="it-IT" sz="2800" i="1" dirty="0"/>
              <a:t>(0,0)=0; </a:t>
            </a:r>
            <a:r>
              <a:rPr lang="it-IT" sz="2800" i="1" dirty="0" err="1"/>
              <a:t>s</a:t>
            </a:r>
            <a:r>
              <a:rPr lang="it-IT" sz="2800" i="1" dirty="0"/>
              <a:t>(0,j)=0 per ogni </a:t>
            </a:r>
            <a:r>
              <a:rPr lang="it-IT" sz="2800" i="1" dirty="0" err="1"/>
              <a:t>j</a:t>
            </a:r>
            <a:r>
              <a:rPr lang="it-IT" sz="2800" i="1" dirty="0"/>
              <a:t>; </a:t>
            </a:r>
            <a:r>
              <a:rPr lang="it-IT" sz="2800" i="1" dirty="0" err="1"/>
              <a:t>s</a:t>
            </a:r>
            <a:r>
              <a:rPr lang="it-IT" sz="2800" i="1" dirty="0"/>
              <a:t>(i,0)=0 per ogni i]</a:t>
            </a:r>
            <a:endParaRPr lang="it-IT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821D9A-0F10-4C48-A1A1-13BB5B367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460" y="3404967"/>
            <a:ext cx="16891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67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03E6C-AA4E-F64A-B774-965E78D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 problemi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12C005-3EBE-5440-9DA8-ED0FBA41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6" y="1930129"/>
            <a:ext cx="11487541" cy="66107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E045AEF-B49F-3247-90DD-633C071EA4C8}"/>
              </a:ext>
            </a:extLst>
          </p:cNvPr>
          <p:cNvSpPr/>
          <p:nvPr/>
        </p:nvSpPr>
        <p:spPr>
          <a:xfrm>
            <a:off x="650240" y="5758773"/>
            <a:ext cx="11900317" cy="3886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800" dirty="0"/>
              <a:t>SOLUZIONE: </a:t>
            </a:r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i,j</a:t>
            </a:r>
            <a:r>
              <a:rPr lang="it-IT" sz="2800" dirty="0"/>
              <a:t>) è score di allineamento globale tra le due sottostringhe </a:t>
            </a:r>
            <a:r>
              <a:rPr lang="it-IT" sz="2800" dirty="0" err="1"/>
              <a:t>piu</a:t>
            </a:r>
            <a:r>
              <a:rPr lang="it-IT" sz="2800" dirty="0"/>
              <a:t>̀ simili che finiscono in posizione i su A e in posizione </a:t>
            </a:r>
            <a:r>
              <a:rPr lang="it-IT" sz="2800" dirty="0" err="1"/>
              <a:t>j</a:t>
            </a:r>
            <a:r>
              <a:rPr lang="it-IT" sz="2800" dirty="0"/>
              <a:t> su B 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baseline="-25000" dirty="0"/>
              <a:t> </a:t>
            </a:r>
            <a:r>
              <a:rPr lang="it-IT" sz="2800" b="1" dirty="0"/>
              <a:t>tale che </a:t>
            </a:r>
            <a:r>
              <a:rPr lang="it-IT" sz="2800" b="1" dirty="0" err="1"/>
              <a:t>s</a:t>
            </a:r>
            <a:r>
              <a:rPr lang="it-IT" sz="2800" b="1" dirty="0"/>
              <a:t>(</a:t>
            </a:r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</a:t>
            </a:r>
            <a:r>
              <a:rPr lang="it-IT" sz="2800" b="1" dirty="0" err="1"/>
              <a:t>n</a:t>
            </a:r>
            <a:r>
              <a:rPr lang="it-IT" sz="2800" b="1" dirty="0"/>
              <a:t>) è massimo </a:t>
            </a:r>
            <a:endParaRPr lang="it-IT" sz="2800" dirty="0"/>
          </a:p>
          <a:p>
            <a:pPr algn="just"/>
            <a:r>
              <a:rPr lang="it-IT" sz="2800" dirty="0"/>
              <a:t>è la posizione di fine su A della sottostringa su A </a:t>
            </a:r>
            <a:r>
              <a:rPr lang="it-IT" sz="2800" dirty="0" err="1"/>
              <a:t>piu</a:t>
            </a:r>
            <a:r>
              <a:rPr lang="it-IT" sz="2800" dirty="0"/>
              <a:t>̀ simile a un suffisso di B. STOP per la ricostruzione sarà il primo 0 che incontro nella visita </a:t>
            </a:r>
            <a:r>
              <a:rPr lang="it-IT" sz="2800" dirty="0" err="1"/>
              <a:t>backtrack</a:t>
            </a:r>
            <a:r>
              <a:rPr lang="it-IT" sz="2800" dirty="0"/>
              <a:t>. 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SW con valore ottimo uguale al massimo della colonna </a:t>
            </a:r>
            <a:r>
              <a:rPr lang="it-IT" sz="2800" dirty="0" err="1"/>
              <a:t>n</a:t>
            </a:r>
            <a:r>
              <a:rPr lang="it-IT" sz="2800" dirty="0"/>
              <a:t> della matrice </a:t>
            </a:r>
            <a:r>
              <a:rPr lang="it-IT" sz="2800" dirty="0" err="1"/>
              <a:t>s</a:t>
            </a:r>
            <a:r>
              <a:rPr lang="it-IT" sz="2800" dirty="0"/>
              <a:t> degli </a:t>
            </a:r>
            <a:r>
              <a:rPr lang="it-IT" sz="2800" dirty="0" err="1"/>
              <a:t>scores</a:t>
            </a:r>
            <a:r>
              <a:rPr lang="it-IT" sz="2800" dirty="0"/>
              <a:t> </a:t>
            </a:r>
            <a:r>
              <a:rPr lang="it-IT" sz="2800" i="1" dirty="0"/>
              <a:t>[casi base: </a:t>
            </a:r>
            <a:r>
              <a:rPr lang="it-IT" sz="2800" i="1" dirty="0" err="1"/>
              <a:t>s</a:t>
            </a:r>
            <a:r>
              <a:rPr lang="it-IT" sz="2800" i="1" dirty="0"/>
              <a:t>(0,0)=0; </a:t>
            </a:r>
            <a:r>
              <a:rPr lang="it-IT" sz="2800" i="1" dirty="0" err="1"/>
              <a:t>s</a:t>
            </a:r>
            <a:r>
              <a:rPr lang="it-IT" sz="2800" i="1" dirty="0"/>
              <a:t>(0,j)=0 per ogni </a:t>
            </a:r>
            <a:r>
              <a:rPr lang="it-IT" sz="2800" i="1" dirty="0" err="1"/>
              <a:t>j</a:t>
            </a:r>
            <a:r>
              <a:rPr lang="it-IT" sz="2800" i="1" dirty="0"/>
              <a:t>; </a:t>
            </a:r>
            <a:r>
              <a:rPr lang="it-IT" sz="2800" i="1" dirty="0" err="1"/>
              <a:t>s</a:t>
            </a:r>
            <a:r>
              <a:rPr lang="it-IT" sz="2800" i="1" dirty="0"/>
              <a:t>(i,0)=0 per ogni i]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D3F047-4439-B448-9693-97290BAEE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159" y="3194727"/>
            <a:ext cx="22479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836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03E6C-AA4E-F64A-B774-965E78D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 problemi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12C005-3EBE-5440-9DA8-ED0FBA41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6" y="1930129"/>
            <a:ext cx="11487541" cy="66107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E045AEF-B49F-3247-90DD-633C071EA4C8}"/>
              </a:ext>
            </a:extLst>
          </p:cNvPr>
          <p:cNvSpPr/>
          <p:nvPr/>
        </p:nvSpPr>
        <p:spPr>
          <a:xfrm>
            <a:off x="261133" y="108373"/>
            <a:ext cx="12559922" cy="5592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800" dirty="0"/>
              <a:t>SOLUZIONE: </a:t>
            </a:r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i,j</a:t>
            </a:r>
            <a:r>
              <a:rPr lang="it-IT" sz="2800" dirty="0"/>
              <a:t>) score di allineamento globale della sottostringa di A che finisce in posizione i e il prefisso di B che termina in posizione </a:t>
            </a:r>
            <a:r>
              <a:rPr lang="it-IT" sz="2800" dirty="0" err="1"/>
              <a:t>j</a:t>
            </a:r>
            <a:r>
              <a:rPr lang="it-IT" sz="2800" dirty="0"/>
              <a:t> che sono </a:t>
            </a:r>
            <a:r>
              <a:rPr lang="it-IT" sz="2800" dirty="0" err="1"/>
              <a:t>piu</a:t>
            </a:r>
            <a:r>
              <a:rPr lang="it-IT" sz="2800" dirty="0"/>
              <a:t>̀ simili </a:t>
            </a:r>
          </a:p>
          <a:p>
            <a:pPr algn="just"/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b="1" dirty="0" err="1"/>
              <a:t>s</a:t>
            </a:r>
            <a:r>
              <a:rPr lang="it-IT" sz="2800" b="1" dirty="0"/>
              <a:t>(m, </a:t>
            </a:r>
            <a:r>
              <a:rPr lang="it-IT" sz="2800" b="1" dirty="0" err="1"/>
              <a:t>n</a:t>
            </a:r>
            <a:r>
              <a:rPr lang="it-IT" sz="2800" b="1" dirty="0"/>
              <a:t>) è lo s</a:t>
            </a:r>
            <a:r>
              <a:rPr lang="it-IT" sz="2800" dirty="0"/>
              <a:t>core di allineamento globale tra l’intera sequenza B e il suffisso </a:t>
            </a:r>
            <a:r>
              <a:rPr lang="it-IT" sz="2800" dirty="0" err="1"/>
              <a:t>piu</a:t>
            </a:r>
            <a:r>
              <a:rPr lang="it-IT" sz="2800" dirty="0"/>
              <a:t>̀ simile di A. STOP per la ricostruzione sarà il primo 0 che incontro nella visita </a:t>
            </a:r>
            <a:r>
              <a:rPr lang="it-IT" sz="2800" dirty="0" err="1"/>
              <a:t>backtrack</a:t>
            </a:r>
            <a:r>
              <a:rPr lang="it-IT" sz="2800" dirty="0"/>
              <a:t> nella prima colonna.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NW con valore ottimo uguale al valore della cella </a:t>
            </a:r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m,n</a:t>
            </a:r>
            <a:r>
              <a:rPr lang="it-IT" sz="2800" dirty="0"/>
              <a:t>) </a:t>
            </a:r>
            <a:r>
              <a:rPr lang="it-IT" sz="2800" i="1" dirty="0"/>
              <a:t>[ma casi base modificati: </a:t>
            </a:r>
            <a:r>
              <a:rPr lang="it-IT" sz="2800" i="1" dirty="0" err="1"/>
              <a:t>s</a:t>
            </a:r>
            <a:r>
              <a:rPr lang="it-IT" sz="2800" i="1" dirty="0"/>
              <a:t>(0,0)=0; </a:t>
            </a:r>
            <a:r>
              <a:rPr lang="it-IT" sz="2800" i="1" dirty="0" err="1"/>
              <a:t>s</a:t>
            </a:r>
            <a:r>
              <a:rPr lang="it-IT" sz="2800" i="1" dirty="0"/>
              <a:t>(0,j)=</a:t>
            </a:r>
            <a:r>
              <a:rPr lang="it-IT" sz="2800" i="1" dirty="0" err="1"/>
              <a:t>j</a:t>
            </a:r>
            <a:r>
              <a:rPr lang="it-IT" sz="2800" i="1" dirty="0"/>
              <a:t>*d per ogni </a:t>
            </a:r>
            <a:r>
              <a:rPr lang="it-IT" sz="2800" i="1" dirty="0" err="1"/>
              <a:t>j</a:t>
            </a:r>
            <a:r>
              <a:rPr lang="it-IT" sz="2800" i="1" dirty="0"/>
              <a:t> (se deve terminare in </a:t>
            </a:r>
            <a:r>
              <a:rPr lang="it-IT" sz="2800" i="1" dirty="0" err="1"/>
              <a:t>j</a:t>
            </a:r>
            <a:r>
              <a:rPr lang="it-IT" sz="2800" i="1" dirty="0"/>
              <a:t> ho </a:t>
            </a:r>
            <a:r>
              <a:rPr lang="it-IT" sz="2800" i="1" dirty="0" err="1"/>
              <a:t>j</a:t>
            </a:r>
            <a:r>
              <a:rPr lang="it-IT" sz="2800" i="1" dirty="0"/>
              <a:t> delezioni); </a:t>
            </a:r>
            <a:r>
              <a:rPr lang="it-IT" sz="2800" i="1" dirty="0" err="1"/>
              <a:t>s</a:t>
            </a:r>
            <a:r>
              <a:rPr lang="it-IT" sz="2800" i="1" dirty="0"/>
              <a:t>(i,0)=0 per ogni i (è la stringa nulla)]</a:t>
            </a:r>
            <a:endParaRPr lang="it-IT" sz="28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0680F5B-F131-194D-B64E-B94FC6FF2249}"/>
              </a:ext>
            </a:extLst>
          </p:cNvPr>
          <p:cNvSpPr/>
          <p:nvPr/>
        </p:nvSpPr>
        <p:spPr>
          <a:xfrm>
            <a:off x="261133" y="6361890"/>
            <a:ext cx="12093427" cy="1789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221386B-96D7-4644-A71F-BF3D3AC62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4" y="7256834"/>
            <a:ext cx="2032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399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03E6C-AA4E-F64A-B774-965E78D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 problemi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12C005-3EBE-5440-9DA8-ED0FBA41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6" y="1930129"/>
            <a:ext cx="11487541" cy="66107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E045AEF-B49F-3247-90DD-633C071EA4C8}"/>
              </a:ext>
            </a:extLst>
          </p:cNvPr>
          <p:cNvSpPr/>
          <p:nvPr/>
        </p:nvSpPr>
        <p:spPr>
          <a:xfrm>
            <a:off x="261133" y="108373"/>
            <a:ext cx="12559922" cy="6253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800" dirty="0"/>
              <a:t>SOLUZIONE: </a:t>
            </a:r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i,j</a:t>
            </a:r>
            <a:r>
              <a:rPr lang="it-IT" sz="2800" dirty="0"/>
              <a:t>) score di allineamento globale della sottostringa di A che finisce in posizione i e il prefisso di B che termina in posizione </a:t>
            </a:r>
            <a:r>
              <a:rPr lang="it-IT" sz="2800" dirty="0" err="1"/>
              <a:t>j</a:t>
            </a:r>
            <a:r>
              <a:rPr lang="it-IT" sz="2800" dirty="0"/>
              <a:t> che sono </a:t>
            </a:r>
            <a:r>
              <a:rPr lang="it-IT" sz="2800" dirty="0" err="1"/>
              <a:t>piu</a:t>
            </a:r>
            <a:r>
              <a:rPr lang="it-IT" sz="2800" dirty="0"/>
              <a:t>̀ simili.</a:t>
            </a:r>
          </a:p>
          <a:p>
            <a:pPr algn="just"/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b="1" dirty="0" err="1"/>
              <a:t>s</a:t>
            </a:r>
            <a:r>
              <a:rPr lang="it-IT" sz="2800" b="1" dirty="0"/>
              <a:t>(i, </a:t>
            </a:r>
            <a:r>
              <a:rPr lang="it-IT" sz="2800" b="1" dirty="0" err="1"/>
              <a:t>n</a:t>
            </a:r>
            <a:r>
              <a:rPr lang="it-IT" sz="2800" b="1" dirty="0"/>
              <a:t>) è lo s</a:t>
            </a:r>
            <a:r>
              <a:rPr lang="it-IT" sz="2800" dirty="0"/>
              <a:t>core di allineamento globale tra l’intera sequenza B e la sottostringa </a:t>
            </a:r>
            <a:r>
              <a:rPr lang="it-IT" sz="2800" dirty="0" err="1"/>
              <a:t>piu</a:t>
            </a:r>
            <a:r>
              <a:rPr lang="it-IT" sz="2800" dirty="0"/>
              <a:t>̀ simile di A. </a:t>
            </a:r>
          </a:p>
          <a:p>
            <a:pPr algn="just"/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 tale che </a:t>
            </a:r>
            <a:r>
              <a:rPr lang="it-IT" sz="2800" b="1" dirty="0" err="1"/>
              <a:t>s</a:t>
            </a:r>
            <a:r>
              <a:rPr lang="it-IT" sz="2800" b="1" dirty="0"/>
              <a:t>(</a:t>
            </a:r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</a:t>
            </a:r>
            <a:r>
              <a:rPr lang="it-IT" sz="2800" b="1" dirty="0" err="1"/>
              <a:t>n</a:t>
            </a:r>
            <a:r>
              <a:rPr lang="it-IT" sz="2800" b="1" dirty="0"/>
              <a:t>) è massimo </a:t>
            </a:r>
          </a:p>
          <a:p>
            <a:pPr algn="just"/>
            <a:r>
              <a:rPr lang="it-IT" sz="2800" dirty="0"/>
              <a:t>è la posizione di fine su A della sottostringa </a:t>
            </a:r>
            <a:r>
              <a:rPr lang="it-IT" sz="2800" dirty="0" err="1"/>
              <a:t>piu</a:t>
            </a:r>
            <a:r>
              <a:rPr lang="it-IT" sz="2800" dirty="0"/>
              <a:t>̀ simile a B </a:t>
            </a:r>
          </a:p>
          <a:p>
            <a:pPr algn="just"/>
            <a:r>
              <a:rPr lang="it-IT" sz="2800" dirty="0"/>
              <a:t>STOP al primo 0 che incontro nella prima colonna.</a:t>
            </a:r>
          </a:p>
          <a:p>
            <a:pPr algn="just"/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NW con valore ottimo uguale al valore massimo nella colonna </a:t>
            </a:r>
            <a:r>
              <a:rPr lang="it-IT" sz="2800" dirty="0" err="1"/>
              <a:t>n</a:t>
            </a:r>
            <a:r>
              <a:rPr lang="it-IT" sz="2800" dirty="0"/>
              <a:t> </a:t>
            </a:r>
            <a:r>
              <a:rPr lang="it-IT" sz="2800" i="1" dirty="0"/>
              <a:t>[ma casi base modificati: </a:t>
            </a:r>
            <a:r>
              <a:rPr lang="it-IT" sz="2800" i="1" dirty="0" err="1"/>
              <a:t>s</a:t>
            </a:r>
            <a:r>
              <a:rPr lang="it-IT" sz="2800" i="1" dirty="0"/>
              <a:t>(0,0)=0; </a:t>
            </a:r>
            <a:r>
              <a:rPr lang="it-IT" sz="2800" i="1" dirty="0" err="1"/>
              <a:t>s</a:t>
            </a:r>
            <a:r>
              <a:rPr lang="it-IT" sz="2800" i="1" dirty="0"/>
              <a:t>(0,j)=</a:t>
            </a:r>
            <a:r>
              <a:rPr lang="it-IT" sz="2800" i="1" dirty="0" err="1"/>
              <a:t>j</a:t>
            </a:r>
            <a:r>
              <a:rPr lang="it-IT" sz="2800" i="1" dirty="0"/>
              <a:t>*d per ogni </a:t>
            </a:r>
            <a:r>
              <a:rPr lang="it-IT" sz="2800" i="1" dirty="0" err="1"/>
              <a:t>j</a:t>
            </a:r>
            <a:r>
              <a:rPr lang="it-IT" sz="2800" i="1" dirty="0"/>
              <a:t> (se deve terminare in </a:t>
            </a:r>
            <a:r>
              <a:rPr lang="it-IT" sz="2800" i="1" dirty="0" err="1"/>
              <a:t>j</a:t>
            </a:r>
            <a:r>
              <a:rPr lang="it-IT" sz="2800" i="1" dirty="0"/>
              <a:t> ho </a:t>
            </a:r>
            <a:r>
              <a:rPr lang="it-IT" sz="2800" i="1" dirty="0" err="1"/>
              <a:t>j</a:t>
            </a:r>
            <a:r>
              <a:rPr lang="it-IT" sz="2800" i="1" dirty="0"/>
              <a:t> delezioni); </a:t>
            </a:r>
            <a:r>
              <a:rPr lang="it-IT" sz="2800" i="1" dirty="0" err="1"/>
              <a:t>s</a:t>
            </a:r>
            <a:r>
              <a:rPr lang="it-IT" sz="2800" i="1" dirty="0"/>
              <a:t>(i,0)=0 per ogni i (è la stringa nulla)]</a:t>
            </a:r>
            <a:endParaRPr lang="it-IT" sz="28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0680F5B-F131-194D-B64E-B94FC6FF2249}"/>
              </a:ext>
            </a:extLst>
          </p:cNvPr>
          <p:cNvSpPr/>
          <p:nvPr/>
        </p:nvSpPr>
        <p:spPr>
          <a:xfrm>
            <a:off x="261133" y="6906638"/>
            <a:ext cx="12093427" cy="124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C0E3E90-4173-AD4B-9F39-1F8089002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84" y="7275479"/>
            <a:ext cx="2311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29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03E6C-AA4E-F64A-B774-965E78D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 problemi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12C005-3EBE-5440-9DA8-ED0FBA41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6" y="1930129"/>
            <a:ext cx="11487541" cy="66107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E045AEF-B49F-3247-90DD-633C071EA4C8}"/>
              </a:ext>
            </a:extLst>
          </p:cNvPr>
          <p:cNvSpPr/>
          <p:nvPr/>
        </p:nvSpPr>
        <p:spPr>
          <a:xfrm>
            <a:off x="261133" y="108372"/>
            <a:ext cx="12559922" cy="6730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800" dirty="0"/>
              <a:t>SOLUZIONE: </a:t>
            </a:r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i,j</a:t>
            </a:r>
            <a:r>
              <a:rPr lang="it-IT" sz="2800" dirty="0"/>
              <a:t>) score di allineamento globale della della sottostringa di A che finisce in posizione i e il prefisso di B che termina in posizione </a:t>
            </a:r>
            <a:r>
              <a:rPr lang="it-IT" sz="2800" dirty="0" err="1"/>
              <a:t>j</a:t>
            </a:r>
            <a:r>
              <a:rPr lang="it-IT" sz="2800" dirty="0"/>
              <a:t> che sono </a:t>
            </a:r>
            <a:r>
              <a:rPr lang="it-IT" sz="2800" dirty="0" err="1"/>
              <a:t>piu</a:t>
            </a:r>
            <a:r>
              <a:rPr lang="it-IT" sz="2800" dirty="0"/>
              <a:t>̀ simili 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</a:t>
            </a:r>
            <a:r>
              <a:rPr lang="it-IT" sz="2800" b="1" dirty="0" err="1"/>
              <a:t>j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tale che </a:t>
            </a:r>
            <a:r>
              <a:rPr lang="it-IT" sz="2800" b="1" dirty="0" err="1"/>
              <a:t>s</a:t>
            </a:r>
            <a:r>
              <a:rPr lang="it-IT" sz="2800" b="1" dirty="0"/>
              <a:t>(</a:t>
            </a:r>
            <a:r>
              <a:rPr lang="it-IT" sz="2800" b="1" dirty="0" err="1"/>
              <a:t>i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</a:t>
            </a:r>
            <a:r>
              <a:rPr lang="it-IT" sz="2800" b="1" dirty="0" err="1"/>
              <a:t>j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) è massimo </a:t>
            </a:r>
            <a:endParaRPr lang="it-IT" sz="2800" dirty="0"/>
          </a:p>
          <a:p>
            <a:pPr algn="just"/>
            <a:r>
              <a:rPr lang="it-IT" sz="2800" dirty="0"/>
              <a:t>posizione di fine su A e su B della sottostringa e del prefisso </a:t>
            </a:r>
            <a:r>
              <a:rPr lang="it-IT" sz="2800" dirty="0" err="1"/>
              <a:t>piu</a:t>
            </a:r>
            <a:r>
              <a:rPr lang="it-IT" sz="2800" dirty="0"/>
              <a:t>̀ simili </a:t>
            </a:r>
          </a:p>
          <a:p>
            <a:pPr algn="just"/>
            <a:r>
              <a:rPr lang="it-IT" sz="2800" dirty="0"/>
              <a:t>STOP al primo 0 che incontro nella prima colonna.</a:t>
            </a:r>
          </a:p>
          <a:p>
            <a:pPr algn="just"/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NW con valore ottimo uguale al valore massimo nella matrice </a:t>
            </a:r>
            <a:r>
              <a:rPr lang="it-IT" sz="2800" dirty="0" err="1"/>
              <a:t>s</a:t>
            </a:r>
            <a:r>
              <a:rPr lang="it-IT" sz="2800" dirty="0"/>
              <a:t> </a:t>
            </a:r>
            <a:r>
              <a:rPr lang="it-IT" sz="2800" i="1" dirty="0"/>
              <a:t>[ma casi base modificati: </a:t>
            </a:r>
            <a:r>
              <a:rPr lang="it-IT" sz="2800" i="1" dirty="0" err="1"/>
              <a:t>s</a:t>
            </a:r>
            <a:r>
              <a:rPr lang="it-IT" sz="2800" i="1" dirty="0"/>
              <a:t>(0,0)=0; </a:t>
            </a:r>
            <a:r>
              <a:rPr lang="it-IT" sz="2800" i="1" dirty="0" err="1"/>
              <a:t>s</a:t>
            </a:r>
            <a:r>
              <a:rPr lang="it-IT" sz="2800" i="1" dirty="0"/>
              <a:t>(0,j)=</a:t>
            </a:r>
            <a:r>
              <a:rPr lang="it-IT" sz="2800" i="1" dirty="0" err="1"/>
              <a:t>j</a:t>
            </a:r>
            <a:r>
              <a:rPr lang="it-IT" sz="2800" i="1" dirty="0"/>
              <a:t>*d per ogni </a:t>
            </a:r>
            <a:r>
              <a:rPr lang="it-IT" sz="2800" i="1" dirty="0" err="1"/>
              <a:t>j</a:t>
            </a:r>
            <a:r>
              <a:rPr lang="it-IT" sz="2800" i="1" dirty="0"/>
              <a:t> (se deve terminare in </a:t>
            </a:r>
            <a:r>
              <a:rPr lang="it-IT" sz="2800" i="1" dirty="0" err="1"/>
              <a:t>j</a:t>
            </a:r>
            <a:r>
              <a:rPr lang="it-IT" sz="2800" i="1" dirty="0"/>
              <a:t> ho </a:t>
            </a:r>
            <a:r>
              <a:rPr lang="it-IT" sz="2800" i="1" dirty="0" err="1"/>
              <a:t>j</a:t>
            </a:r>
            <a:r>
              <a:rPr lang="it-IT" sz="2800" i="1" dirty="0"/>
              <a:t> delezioni); </a:t>
            </a:r>
            <a:r>
              <a:rPr lang="it-IT" sz="2800" i="1" dirty="0" err="1"/>
              <a:t>s</a:t>
            </a:r>
            <a:r>
              <a:rPr lang="it-IT" sz="2800" i="1" dirty="0"/>
              <a:t>(i,0)=0 per ogni i (è la stringa nulla)]</a:t>
            </a:r>
            <a:endParaRPr lang="it-IT" sz="28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0680F5B-F131-194D-B64E-B94FC6FF2249}"/>
              </a:ext>
            </a:extLst>
          </p:cNvPr>
          <p:cNvSpPr/>
          <p:nvPr/>
        </p:nvSpPr>
        <p:spPr>
          <a:xfrm>
            <a:off x="261133" y="7490298"/>
            <a:ext cx="12093427" cy="661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F65A486-2ADE-F245-A0E8-3E23D5D2D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160" y="7689984"/>
            <a:ext cx="2184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783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03E6C-AA4E-F64A-B774-965E78D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 problemi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12C005-3EBE-5440-9DA8-ED0FBA41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16" y="1930129"/>
            <a:ext cx="11487541" cy="661075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E045AEF-B49F-3247-90DD-633C071EA4C8}"/>
              </a:ext>
            </a:extLst>
          </p:cNvPr>
          <p:cNvSpPr/>
          <p:nvPr/>
        </p:nvSpPr>
        <p:spPr>
          <a:xfrm>
            <a:off x="261133" y="108372"/>
            <a:ext cx="12559922" cy="7498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it-IT" sz="2800" dirty="0"/>
              <a:t>SOLUZIONE: </a:t>
            </a:r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i,j</a:t>
            </a:r>
            <a:r>
              <a:rPr lang="it-IT" sz="2800" dirty="0"/>
              <a:t>) score di allineamento globale della sottostringa di A che finisce in posizione i e il prefisso di B che termina in posizione </a:t>
            </a:r>
            <a:r>
              <a:rPr lang="it-IT" sz="2800" dirty="0" err="1"/>
              <a:t>j</a:t>
            </a:r>
            <a:r>
              <a:rPr lang="it-IT" sz="2800" dirty="0"/>
              <a:t> che sono </a:t>
            </a:r>
            <a:r>
              <a:rPr lang="it-IT" sz="2800" dirty="0" err="1"/>
              <a:t>piu</a:t>
            </a:r>
            <a:r>
              <a:rPr lang="it-IT" sz="2800" dirty="0"/>
              <a:t>̀ simili </a:t>
            </a:r>
          </a:p>
          <a:p>
            <a:pPr algn="just"/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 err="1"/>
              <a:t>s</a:t>
            </a:r>
            <a:r>
              <a:rPr lang="it-IT" sz="2800" dirty="0"/>
              <a:t>(</a:t>
            </a:r>
            <a:r>
              <a:rPr lang="it-IT" sz="2800" dirty="0" err="1"/>
              <a:t>m,j</a:t>
            </a:r>
            <a:r>
              <a:rPr lang="it-IT" sz="2800" dirty="0"/>
              <a:t>) è lo score di allineamento globale tra il prefisso di B che finisce in posizione </a:t>
            </a:r>
            <a:r>
              <a:rPr lang="it-IT" sz="2800" dirty="0" err="1"/>
              <a:t>j</a:t>
            </a:r>
            <a:r>
              <a:rPr lang="it-IT" sz="2800" dirty="0"/>
              <a:t> e il suffisso di A che sono </a:t>
            </a:r>
            <a:r>
              <a:rPr lang="it-IT" sz="2800" dirty="0" err="1"/>
              <a:t>piu</a:t>
            </a:r>
            <a:r>
              <a:rPr lang="it-IT" sz="2800" dirty="0"/>
              <a:t>̀ simili </a:t>
            </a:r>
          </a:p>
          <a:p>
            <a:pPr algn="just"/>
            <a:r>
              <a:rPr lang="it-IT" sz="2800" b="1" dirty="0" err="1"/>
              <a:t>j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tale che </a:t>
            </a:r>
            <a:r>
              <a:rPr lang="it-IT" sz="2800" b="1" dirty="0" err="1"/>
              <a:t>s</a:t>
            </a:r>
            <a:r>
              <a:rPr lang="it-IT" sz="2800" b="1" dirty="0"/>
              <a:t>(m, </a:t>
            </a:r>
            <a:r>
              <a:rPr lang="it-IT" sz="2800" b="1" dirty="0" err="1"/>
              <a:t>j</a:t>
            </a:r>
            <a:r>
              <a:rPr lang="it-IT" sz="2800" b="1" baseline="-25000" dirty="0" err="1"/>
              <a:t>max</a:t>
            </a:r>
            <a:r>
              <a:rPr lang="it-IT" sz="2800" b="1" dirty="0"/>
              <a:t>, ) è massimo </a:t>
            </a:r>
            <a:endParaRPr lang="it-IT" sz="2800" dirty="0"/>
          </a:p>
          <a:p>
            <a:pPr algn="just"/>
            <a:r>
              <a:rPr lang="it-IT" sz="2800" dirty="0"/>
              <a:t>è la posizione di fine su B del prefisso </a:t>
            </a:r>
            <a:r>
              <a:rPr lang="it-IT" sz="2800" dirty="0" err="1"/>
              <a:t>piu</a:t>
            </a:r>
            <a:r>
              <a:rPr lang="it-IT" sz="2800" dirty="0"/>
              <a:t>̀ simile a un suffisso di A </a:t>
            </a:r>
          </a:p>
          <a:p>
            <a:pPr algn="just"/>
            <a:endParaRPr lang="it-IT" sz="2800" dirty="0"/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STOP al primo 0 che incontro nella prima colonna.</a:t>
            </a:r>
          </a:p>
          <a:p>
            <a:pPr algn="just"/>
            <a:endParaRPr lang="it-IT" sz="2800" dirty="0"/>
          </a:p>
          <a:p>
            <a:pPr algn="just"/>
            <a:r>
              <a:rPr lang="it-IT" sz="2800" dirty="0"/>
              <a:t>NW con valore ottimo uguale al valore massimo nell’ultima riga nella matrice </a:t>
            </a:r>
            <a:r>
              <a:rPr lang="it-IT" sz="2800" dirty="0" err="1"/>
              <a:t>s</a:t>
            </a:r>
            <a:r>
              <a:rPr lang="it-IT" sz="2800" dirty="0"/>
              <a:t> </a:t>
            </a:r>
            <a:r>
              <a:rPr lang="it-IT" sz="2800" i="1" dirty="0"/>
              <a:t>[ma casi base modificati: </a:t>
            </a:r>
            <a:r>
              <a:rPr lang="it-IT" sz="2800" i="1" dirty="0" err="1"/>
              <a:t>s</a:t>
            </a:r>
            <a:r>
              <a:rPr lang="it-IT" sz="2800" i="1" dirty="0"/>
              <a:t>(0,0)=0; </a:t>
            </a:r>
            <a:r>
              <a:rPr lang="it-IT" sz="2800" i="1" dirty="0" err="1"/>
              <a:t>s</a:t>
            </a:r>
            <a:r>
              <a:rPr lang="it-IT" sz="2800" i="1" dirty="0"/>
              <a:t>(0,j)=</a:t>
            </a:r>
            <a:r>
              <a:rPr lang="it-IT" sz="2800" i="1" dirty="0" err="1"/>
              <a:t>j</a:t>
            </a:r>
            <a:r>
              <a:rPr lang="it-IT" sz="2800" i="1" dirty="0"/>
              <a:t>*d per ogni </a:t>
            </a:r>
            <a:r>
              <a:rPr lang="it-IT" sz="2800" i="1" dirty="0" err="1"/>
              <a:t>j</a:t>
            </a:r>
            <a:r>
              <a:rPr lang="it-IT" sz="2800" i="1" dirty="0"/>
              <a:t> (se deve terminare in </a:t>
            </a:r>
            <a:r>
              <a:rPr lang="it-IT" sz="2800" i="1" dirty="0" err="1"/>
              <a:t>j</a:t>
            </a:r>
            <a:r>
              <a:rPr lang="it-IT" sz="2800" i="1" dirty="0"/>
              <a:t> ho </a:t>
            </a:r>
            <a:r>
              <a:rPr lang="it-IT" sz="2800" i="1" dirty="0" err="1"/>
              <a:t>j</a:t>
            </a:r>
            <a:r>
              <a:rPr lang="it-IT" sz="2800" i="1" dirty="0"/>
              <a:t> delezioni); </a:t>
            </a:r>
            <a:r>
              <a:rPr lang="it-IT" sz="2800" i="1" dirty="0" err="1"/>
              <a:t>s</a:t>
            </a:r>
            <a:r>
              <a:rPr lang="it-IT" sz="2800" i="1" dirty="0"/>
              <a:t>(i,0)=0 per ogni i (è la stringa nulla)]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7C7A752-7CA3-5447-A402-C6F7BA4D3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93" y="7823471"/>
            <a:ext cx="1790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Problems are the Same!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240" y="5941496"/>
            <a:ext cx="11704320" cy="2543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Symbol Matching Problem:</a:t>
            </a:r>
          </a:p>
          <a:p>
            <a:pPr marL="650230" indent="-650230" algn="l">
              <a:buFont typeface="Arial" panose="020B0604020202020204" pitchFamily="34" charset="0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The greatest number of matched symbols in any “alignment” of the two strings.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0240" y="2492589"/>
            <a:ext cx="11704320" cy="2543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Longest Common Subsequence Length Problem:</a:t>
            </a:r>
            <a:r>
              <a:rPr lang="en-US" sz="3982" i="1" dirty="0">
                <a:latin typeface="Optima"/>
                <a:cs typeface="Optima"/>
              </a:rPr>
              <a:t>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The length of a longest common subsequence of these strings.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12674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How Do We Compare Biological Sequences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650240" y="866987"/>
            <a:ext cx="11704320" cy="726101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56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Sequence Comparison to Biological Insights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The Alignment Game and the Longest Common Subsequence </a:t>
            </a:r>
          </a:p>
          <a:p>
            <a:pPr>
              <a:lnSpc>
                <a:spcPct val="120000"/>
              </a:lnSpc>
            </a:pPr>
            <a:r>
              <a:rPr lang="en-US" sz="3413" b="1" dirty="0">
                <a:cs typeface="Arial" charset="0"/>
              </a:rPr>
              <a:t>The Manhattan Tourist Problem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The Change Problem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Dynamic Programming and Backtracking Pointers 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Manhattan to the Alignment Graph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Global to Local Alignment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Penalizing Insertions and Deletions in Sequence Alignment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Space-Efficient Sequence Alignment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Multiple Sequence Alignment</a:t>
            </a:r>
            <a:endParaRPr lang="en-US" sz="3413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64018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4506" y="2396454"/>
            <a:ext cx="3467948" cy="5782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98" kern="1200" dirty="0">
                <a:solidFill>
                  <a:prstClr val="black"/>
                </a:solidFill>
                <a:latin typeface="Calibri"/>
                <a:cs typeface="Arial" charset="0"/>
              </a:rPr>
              <a:t>Walk from the </a:t>
            </a:r>
            <a:r>
              <a:rPr lang="en-US" sz="3698" kern="1200" dirty="0">
                <a:solidFill>
                  <a:srgbClr val="0000FF"/>
                </a:solidFill>
                <a:latin typeface="Calibri"/>
                <a:cs typeface="Arial" charset="0"/>
              </a:rPr>
              <a:t>source</a:t>
            </a:r>
            <a:r>
              <a:rPr lang="en-US" sz="3698" kern="1200" dirty="0">
                <a:solidFill>
                  <a:prstClr val="black"/>
                </a:solidFill>
                <a:latin typeface="Calibri"/>
                <a:cs typeface="Arial" charset="0"/>
              </a:rPr>
              <a:t> to the </a:t>
            </a:r>
            <a:r>
              <a:rPr lang="en-US" sz="3698" kern="1200" dirty="0">
                <a:solidFill>
                  <a:srgbClr val="FF0000"/>
                </a:solidFill>
                <a:latin typeface="Calibri"/>
                <a:cs typeface="Arial" charset="0"/>
              </a:rPr>
              <a:t>sink</a:t>
            </a:r>
            <a:r>
              <a:rPr lang="en-US" sz="3698" kern="1200" dirty="0">
                <a:solidFill>
                  <a:prstClr val="black"/>
                </a:solidFill>
                <a:latin typeface="Calibri"/>
                <a:cs typeface="Arial" charset="0"/>
              </a:rPr>
              <a:t> (only in the South ↓ and East → directions) and visit the maximum number of attractions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r="12279" b="2400"/>
          <a:stretch/>
        </p:blipFill>
        <p:spPr bwMode="auto">
          <a:xfrm>
            <a:off x="1057439" y="975360"/>
            <a:ext cx="5553334" cy="868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From Manhattan to a Grid Graph 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1815253" y="3630506"/>
            <a:ext cx="338125" cy="336410"/>
          </a:xfrm>
          <a:prstGeom prst="ellipse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527040" y="8008337"/>
            <a:ext cx="338125" cy="336410"/>
          </a:xfrm>
          <a:prstGeom prst="ellipse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810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Tourist as a Network (Grid)</a:t>
            </a:r>
          </a:p>
        </p:txBody>
      </p:sp>
      <p:sp>
        <p:nvSpPr>
          <p:cNvPr id="5" name="Rectangle 4"/>
          <p:cNvSpPr/>
          <p:nvPr/>
        </p:nvSpPr>
        <p:spPr>
          <a:xfrm>
            <a:off x="1892523" y="3123291"/>
            <a:ext cx="4660053" cy="59605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512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08" y="3251201"/>
            <a:ext cx="4551680" cy="57607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52640" y="3142828"/>
            <a:ext cx="5201920" cy="1930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Weight</a:t>
            </a:r>
            <a:r>
              <a:rPr lang="en-US" sz="3982" dirty="0">
                <a:latin typeface="Optima"/>
                <a:cs typeface="Optima"/>
              </a:rPr>
              <a:t> of edge: number of attractions along the edge.</a:t>
            </a:r>
            <a:endParaRPr lang="en-US" sz="5120" b="1" dirty="0">
              <a:latin typeface="Optima"/>
              <a:cs typeface="Opti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52640" y="6394029"/>
            <a:ext cx="5201920" cy="25435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tx2"/>
                </a:solidFill>
                <a:latin typeface="Optima"/>
                <a:cs typeface="Optima"/>
              </a:rPr>
              <a:t>Goal: </a:t>
            </a:r>
            <a:r>
              <a:rPr lang="en-US" sz="3982" dirty="0">
                <a:latin typeface="Optima"/>
                <a:cs typeface="Optima"/>
              </a:rPr>
              <a:t>Find a </a:t>
            </a:r>
            <a:r>
              <a:rPr lang="en-US" sz="3982" i="1" dirty="0">
                <a:latin typeface="Optima"/>
                <a:cs typeface="Optima"/>
              </a:rPr>
              <a:t>longest</a:t>
            </a:r>
            <a:r>
              <a:rPr lang="en-US" sz="3982" b="1" dirty="0"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path from </a:t>
            </a:r>
            <a:r>
              <a:rPr lang="en-US" sz="3982" b="1" i="1" dirty="0">
                <a:solidFill>
                  <a:schemeClr val="accent1"/>
                </a:solidFill>
                <a:latin typeface="Optima"/>
                <a:cs typeface="Optima"/>
              </a:rPr>
              <a:t>source</a:t>
            </a:r>
            <a:r>
              <a:rPr lang="en-US" sz="3982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(top left) to </a:t>
            </a:r>
            <a:r>
              <a:rPr lang="en-US" sz="3982" b="1" i="1" dirty="0">
                <a:solidFill>
                  <a:srgbClr val="ED1C24"/>
                </a:solidFill>
                <a:latin typeface="Optima"/>
                <a:cs typeface="Optima"/>
              </a:rPr>
              <a:t>sink</a:t>
            </a:r>
            <a:r>
              <a:rPr lang="en-US" sz="3982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(bottom right).</a:t>
            </a:r>
            <a:endParaRPr lang="en-US" sz="5120" b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96273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 Computational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650240" y="2492590"/>
            <a:ext cx="11704320" cy="3156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Manhattan Tourist Problem:</a:t>
            </a:r>
          </a:p>
          <a:p>
            <a:pPr marL="650230" indent="-650230" algn="l">
              <a:buFont typeface="Arial" panose="020B0604020202020204" pitchFamily="34" charset="0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A weighted </a:t>
            </a:r>
            <a:r>
              <a:rPr lang="en-US" sz="3982" i="1" dirty="0">
                <a:latin typeface="Optima"/>
                <a:cs typeface="Optima"/>
              </a:rPr>
              <a:t>n</a:t>
            </a:r>
            <a:r>
              <a:rPr lang="en-US" sz="3982" dirty="0">
                <a:latin typeface="Optima"/>
                <a:cs typeface="Optima"/>
              </a:rPr>
              <a:t> x </a:t>
            </a:r>
            <a:r>
              <a:rPr lang="en-US" sz="3982" i="1" dirty="0">
                <a:latin typeface="Optima"/>
                <a:cs typeface="Optima"/>
              </a:rPr>
              <a:t>m</a:t>
            </a:r>
            <a:r>
              <a:rPr lang="en-US" sz="3982" dirty="0">
                <a:latin typeface="Optima"/>
                <a:cs typeface="Optima"/>
              </a:rPr>
              <a:t> rectangular grid (</a:t>
            </a:r>
            <a:r>
              <a:rPr lang="en-US" sz="3982" i="1" dirty="0">
                <a:latin typeface="Optima"/>
                <a:cs typeface="Optima"/>
              </a:rPr>
              <a:t>n</a:t>
            </a:r>
            <a:r>
              <a:rPr lang="en-US" sz="3982" dirty="0">
                <a:latin typeface="Optima"/>
                <a:cs typeface="Optima"/>
              </a:rPr>
              <a:t> + 1 rows and </a:t>
            </a:r>
            <a:r>
              <a:rPr lang="en-US" sz="3982" i="1" dirty="0">
                <a:latin typeface="Optima"/>
                <a:cs typeface="Optima"/>
              </a:rPr>
              <a:t>m</a:t>
            </a:r>
            <a:r>
              <a:rPr lang="en-US" sz="3982" dirty="0">
                <a:latin typeface="Optima"/>
                <a:cs typeface="Optima"/>
              </a:rPr>
              <a:t> + 1 columns).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A longest path from source (0, 0) to sink (</a:t>
            </a:r>
            <a:r>
              <a:rPr lang="en-US" sz="3982" i="1" dirty="0">
                <a:latin typeface="Optima"/>
                <a:cs typeface="Optima"/>
              </a:rPr>
              <a:t>n</a:t>
            </a:r>
            <a:r>
              <a:rPr lang="en-US" sz="3982" dirty="0">
                <a:latin typeface="Optima"/>
                <a:cs typeface="Optima"/>
              </a:rPr>
              <a:t>, </a:t>
            </a:r>
            <a:r>
              <a:rPr lang="en-US" sz="3982" i="1" dirty="0">
                <a:latin typeface="Optima"/>
                <a:cs typeface="Optima"/>
              </a:rPr>
              <a:t>m</a:t>
            </a:r>
            <a:r>
              <a:rPr lang="en-US" sz="3982" dirty="0">
                <a:latin typeface="Optima"/>
                <a:cs typeface="Optima"/>
              </a:rPr>
              <a:t>) in the grid.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19197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Manhattan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67" y="2167467"/>
            <a:ext cx="5527040" cy="5527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8524" y="7828831"/>
            <a:ext cx="11704320" cy="1317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accent4"/>
                </a:solidFill>
                <a:latin typeface="Optima"/>
                <a:cs typeface="Optima"/>
              </a:rPr>
              <a:t>Exercise: </a:t>
            </a:r>
            <a:r>
              <a:rPr lang="en-US" sz="3982" dirty="0">
                <a:latin typeface="Optima"/>
                <a:cs typeface="Optima"/>
              </a:rPr>
              <a:t>What is the longest path in this city? What algorithm did you use?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143261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944" y="2450424"/>
            <a:ext cx="5222400" cy="5186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“Greedy” Manhattan Algorithm Taking the Best Choice in Each Node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240" y="7800228"/>
            <a:ext cx="11704320" cy="1317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ED1C24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latin typeface="Optima"/>
                <a:cs typeface="Optima"/>
              </a:rPr>
              <a:t>Does the greedy algorithm solve the problem?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265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Game to a 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103510" y="6935894"/>
            <a:ext cx="4314258" cy="1492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51" spc="853" dirty="0">
                <a:latin typeface="Courier"/>
                <a:cs typeface="Courier"/>
              </a:rPr>
              <a:t>AT-GTTATA</a:t>
            </a:r>
          </a:p>
          <a:p>
            <a:pPr algn="ctr"/>
            <a:r>
              <a:rPr lang="en-US" sz="4551" spc="853" dirty="0">
                <a:latin typeface="Courier"/>
                <a:cs typeface="Courier"/>
              </a:rPr>
              <a:t>ATCGT-C-C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3C9146-DC39-2D46-964F-ADE6ED3E03AF}"/>
              </a:ext>
            </a:extLst>
          </p:cNvPr>
          <p:cNvSpPr/>
          <p:nvPr/>
        </p:nvSpPr>
        <p:spPr>
          <a:xfrm>
            <a:off x="650240" y="2817707"/>
            <a:ext cx="11704320" cy="3769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dirty="0">
                <a:latin typeface="Optima"/>
                <a:cs typeface="Optima"/>
              </a:rPr>
              <a:t>Given two strings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, an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alignment</a:t>
            </a:r>
            <a:r>
              <a:rPr lang="en-US" sz="3982" dirty="0">
                <a:latin typeface="Optima"/>
                <a:cs typeface="Optima"/>
              </a:rPr>
              <a:t>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is a two-row matrix such that: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first row contains symbols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second row contains symbols of </a:t>
            </a:r>
            <a:r>
              <a:rPr lang="en-US" sz="3982" i="1" dirty="0">
                <a:latin typeface="Optima"/>
                <a:cs typeface="Optima"/>
              </a:rPr>
              <a:t>w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each row may also contain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gap symbols</a:t>
            </a:r>
            <a:r>
              <a:rPr lang="en-US" sz="3982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(“-”)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no column has two gap symbols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08697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944" y="2450424"/>
            <a:ext cx="5222400" cy="5186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“Greedy” Manhattan Algorithm Taking the Best Choice in Each Node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240" y="7800228"/>
            <a:ext cx="11704320" cy="7051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latin typeface="Optima"/>
                <a:cs typeface="Optima"/>
              </a:rPr>
              <a:t>No! 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311775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944" y="2450424"/>
            <a:ext cx="5222400" cy="5186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“Greedy” Manhattan Algorithm Taking the Best Choice in Each Node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240" y="7800228"/>
            <a:ext cx="11704320" cy="7051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latin typeface="Optima"/>
                <a:cs typeface="Optima"/>
              </a:rPr>
              <a:t>No! We need a more clever approach. </a:t>
            </a:r>
            <a:endParaRPr lang="en-US" sz="5120" i="1" dirty="0">
              <a:latin typeface="Optima"/>
              <a:cs typeface="Opti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45A94387-B4D5-F44B-A5BF-FC16B67A25EF}"/>
                  </a:ext>
                </a:extLst>
              </p14:cNvPr>
              <p14:cNvContentPartPr/>
              <p14:nvPr/>
            </p14:nvContentPartPr>
            <p14:xfrm>
              <a:off x="4421448" y="3042360"/>
              <a:ext cx="4207320" cy="42487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45A94387-B4D5-F44B-A5BF-FC16B67A25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3448" y="3024360"/>
                <a:ext cx="4242960" cy="428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5E61A2D4-FDA2-1C40-8ED8-84FF42BEA74F}"/>
              </a:ext>
            </a:extLst>
          </p:cNvPr>
          <p:cNvGrpSpPr/>
          <p:nvPr/>
        </p:nvGrpSpPr>
        <p:grpSpPr>
          <a:xfrm>
            <a:off x="10152648" y="6946200"/>
            <a:ext cx="790920" cy="564120"/>
            <a:chOff x="10152648" y="6946200"/>
            <a:chExt cx="79092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0853B269-5B55-2147-AD67-B11C4921A840}"/>
                    </a:ext>
                  </a:extLst>
                </p14:cNvPr>
                <p14:cNvContentPartPr/>
                <p14:nvPr/>
              </p14:nvContentPartPr>
              <p14:xfrm>
                <a:off x="10152648" y="6946200"/>
                <a:ext cx="321840" cy="42912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0853B269-5B55-2147-AD67-B11C4921A8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34648" y="6928200"/>
                  <a:ext cx="3574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FB7F3F24-9881-974A-BEA5-9449D7D4E992}"/>
                    </a:ext>
                  </a:extLst>
                </p14:cNvPr>
                <p14:cNvContentPartPr/>
                <p14:nvPr/>
              </p14:nvContentPartPr>
              <p14:xfrm>
                <a:off x="10686888" y="7012440"/>
                <a:ext cx="256680" cy="49788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FB7F3F24-9881-974A-BEA5-9449D7D4E9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69248" y="6994800"/>
                  <a:ext cx="292320" cy="53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314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630312" y="666046"/>
            <a:ext cx="8403449" cy="8611164"/>
            <a:chOff x="1848868" y="468232"/>
            <a:chExt cx="5909467" cy="6055048"/>
          </a:xfrm>
        </p:grpSpPr>
        <p:sp>
          <p:nvSpPr>
            <p:cNvPr id="4" name="Oval 3"/>
            <p:cNvSpPr/>
            <p:nvPr/>
          </p:nvSpPr>
          <p:spPr>
            <a:xfrm>
              <a:off x="1848868" y="625402"/>
              <a:ext cx="601743" cy="600107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 w="28575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176196" y="614290"/>
              <a:ext cx="600155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503524" y="614290"/>
              <a:ext cx="600155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30852" y="614290"/>
              <a:ext cx="600155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156591" y="612702"/>
              <a:ext cx="601744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848868" y="1941511"/>
              <a:ext cx="601743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176196" y="1939923"/>
              <a:ext cx="600155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503524" y="1941511"/>
              <a:ext cx="600155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830852" y="1941511"/>
              <a:ext cx="600155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156591" y="1939923"/>
              <a:ext cx="601744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848868" y="3268731"/>
              <a:ext cx="601743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176196" y="3267143"/>
              <a:ext cx="600155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503524" y="3268731"/>
              <a:ext cx="600155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830852" y="3268731"/>
              <a:ext cx="600155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156591" y="3268731"/>
              <a:ext cx="601744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848868" y="4594364"/>
              <a:ext cx="601743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176196" y="4594364"/>
              <a:ext cx="600155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503524" y="4595952"/>
              <a:ext cx="600155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830852" y="4595952"/>
              <a:ext cx="600155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156591" y="4594364"/>
              <a:ext cx="601744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855219" y="5921585"/>
              <a:ext cx="601743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176196" y="5919998"/>
              <a:ext cx="600155" cy="601694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503524" y="5919998"/>
              <a:ext cx="600155" cy="601694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830852" y="5921585"/>
              <a:ext cx="600155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156591" y="5921585"/>
              <a:ext cx="601744" cy="601695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29" name="Straight Arrow Connector 28"/>
            <p:cNvCxnSpPr>
              <a:stCxn id="4" idx="6"/>
              <a:endCxn id="5" idx="2"/>
            </p:cNvCxnSpPr>
            <p:nvPr/>
          </p:nvCxnSpPr>
          <p:spPr>
            <a:xfrm flipV="1">
              <a:off x="2450611" y="914343"/>
              <a:ext cx="725585" cy="1111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5" idx="6"/>
              <a:endCxn id="6" idx="2"/>
            </p:cNvCxnSpPr>
            <p:nvPr/>
          </p:nvCxnSpPr>
          <p:spPr>
            <a:xfrm>
              <a:off x="3776351" y="914343"/>
              <a:ext cx="72717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" idx="6"/>
              <a:endCxn id="7" idx="2"/>
            </p:cNvCxnSpPr>
            <p:nvPr/>
          </p:nvCxnSpPr>
          <p:spPr>
            <a:xfrm>
              <a:off x="5103679" y="914343"/>
              <a:ext cx="72717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7" idx="6"/>
              <a:endCxn id="8" idx="2"/>
            </p:cNvCxnSpPr>
            <p:nvPr/>
          </p:nvCxnSpPr>
          <p:spPr>
            <a:xfrm flipV="1">
              <a:off x="6431007" y="914343"/>
              <a:ext cx="72558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8" idx="4"/>
              <a:endCxn id="13" idx="0"/>
            </p:cNvCxnSpPr>
            <p:nvPr/>
          </p:nvCxnSpPr>
          <p:spPr>
            <a:xfrm>
              <a:off x="7458257" y="1214397"/>
              <a:ext cx="0" cy="72552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7" idx="4"/>
              <a:endCxn id="12" idx="0"/>
            </p:cNvCxnSpPr>
            <p:nvPr/>
          </p:nvCxnSpPr>
          <p:spPr>
            <a:xfrm>
              <a:off x="6130929" y="1214397"/>
              <a:ext cx="0" cy="72711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4"/>
              <a:endCxn id="11" idx="0"/>
            </p:cNvCxnSpPr>
            <p:nvPr/>
          </p:nvCxnSpPr>
          <p:spPr>
            <a:xfrm>
              <a:off x="4803601" y="1214397"/>
              <a:ext cx="0" cy="72711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1" idx="1"/>
            </p:cNvCxnSpPr>
            <p:nvPr/>
          </p:nvCxnSpPr>
          <p:spPr>
            <a:xfrm>
              <a:off x="3120625" y="1562077"/>
              <a:ext cx="1470222" cy="4667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" idx="4"/>
              <a:endCxn id="9" idx="0"/>
            </p:cNvCxnSpPr>
            <p:nvPr/>
          </p:nvCxnSpPr>
          <p:spPr>
            <a:xfrm>
              <a:off x="2148945" y="1225509"/>
              <a:ext cx="0" cy="71600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9" idx="6"/>
              <a:endCxn id="10" idx="2"/>
            </p:cNvCxnSpPr>
            <p:nvPr/>
          </p:nvCxnSpPr>
          <p:spPr>
            <a:xfrm flipV="1">
              <a:off x="2450611" y="2239977"/>
              <a:ext cx="725585" cy="15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0" idx="6"/>
              <a:endCxn id="11" idx="2"/>
            </p:cNvCxnSpPr>
            <p:nvPr/>
          </p:nvCxnSpPr>
          <p:spPr>
            <a:xfrm>
              <a:off x="3776351" y="2239977"/>
              <a:ext cx="727172" cy="15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1" idx="6"/>
              <a:endCxn id="12" idx="2"/>
            </p:cNvCxnSpPr>
            <p:nvPr/>
          </p:nvCxnSpPr>
          <p:spPr>
            <a:xfrm>
              <a:off x="5103679" y="2241564"/>
              <a:ext cx="72717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2" idx="6"/>
              <a:endCxn id="13" idx="2"/>
            </p:cNvCxnSpPr>
            <p:nvPr/>
          </p:nvCxnSpPr>
          <p:spPr>
            <a:xfrm flipV="1">
              <a:off x="6431007" y="2239977"/>
              <a:ext cx="725584" cy="15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9" idx="4"/>
              <a:endCxn id="14" idx="0"/>
            </p:cNvCxnSpPr>
            <p:nvPr/>
          </p:nvCxnSpPr>
          <p:spPr>
            <a:xfrm>
              <a:off x="2148945" y="2541618"/>
              <a:ext cx="0" cy="72711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0" idx="4"/>
              <a:endCxn id="15" idx="0"/>
            </p:cNvCxnSpPr>
            <p:nvPr/>
          </p:nvCxnSpPr>
          <p:spPr>
            <a:xfrm>
              <a:off x="3476273" y="2541618"/>
              <a:ext cx="0" cy="72552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1" idx="4"/>
              <a:endCxn id="16" idx="0"/>
            </p:cNvCxnSpPr>
            <p:nvPr/>
          </p:nvCxnSpPr>
          <p:spPr>
            <a:xfrm>
              <a:off x="4803601" y="2541618"/>
              <a:ext cx="0" cy="72711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18" idx="1"/>
            </p:cNvCxnSpPr>
            <p:nvPr/>
          </p:nvCxnSpPr>
          <p:spPr>
            <a:xfrm>
              <a:off x="5705422" y="3055995"/>
              <a:ext cx="1540081" cy="30005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3" idx="4"/>
              <a:endCxn id="18" idx="0"/>
            </p:cNvCxnSpPr>
            <p:nvPr/>
          </p:nvCxnSpPr>
          <p:spPr>
            <a:xfrm>
              <a:off x="7458257" y="2541618"/>
              <a:ext cx="0" cy="72711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4" idx="6"/>
              <a:endCxn id="15" idx="2"/>
            </p:cNvCxnSpPr>
            <p:nvPr/>
          </p:nvCxnSpPr>
          <p:spPr>
            <a:xfrm flipV="1">
              <a:off x="2450611" y="3567197"/>
              <a:ext cx="725585" cy="15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5" idx="6"/>
              <a:endCxn id="16" idx="2"/>
            </p:cNvCxnSpPr>
            <p:nvPr/>
          </p:nvCxnSpPr>
          <p:spPr>
            <a:xfrm>
              <a:off x="3776351" y="3567197"/>
              <a:ext cx="727172" cy="15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7" idx="6"/>
              <a:endCxn id="18" idx="2"/>
            </p:cNvCxnSpPr>
            <p:nvPr/>
          </p:nvCxnSpPr>
          <p:spPr>
            <a:xfrm>
              <a:off x="6431007" y="3568784"/>
              <a:ext cx="72558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4" idx="4"/>
              <a:endCxn id="19" idx="0"/>
            </p:cNvCxnSpPr>
            <p:nvPr/>
          </p:nvCxnSpPr>
          <p:spPr>
            <a:xfrm>
              <a:off x="2148945" y="3868838"/>
              <a:ext cx="0" cy="72552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5" idx="4"/>
              <a:endCxn id="20" idx="0"/>
            </p:cNvCxnSpPr>
            <p:nvPr/>
          </p:nvCxnSpPr>
          <p:spPr>
            <a:xfrm>
              <a:off x="3476273" y="3868838"/>
              <a:ext cx="0" cy="72552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22" idx="1"/>
            </p:cNvCxnSpPr>
            <p:nvPr/>
          </p:nvCxnSpPr>
          <p:spPr>
            <a:xfrm>
              <a:off x="3692202" y="3797397"/>
              <a:ext cx="2225973" cy="88587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7" idx="4"/>
              <a:endCxn id="22" idx="0"/>
            </p:cNvCxnSpPr>
            <p:nvPr/>
          </p:nvCxnSpPr>
          <p:spPr>
            <a:xfrm>
              <a:off x="6130929" y="3868838"/>
              <a:ext cx="0" cy="72711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8" idx="4"/>
              <a:endCxn id="23" idx="0"/>
            </p:cNvCxnSpPr>
            <p:nvPr/>
          </p:nvCxnSpPr>
          <p:spPr>
            <a:xfrm>
              <a:off x="7458257" y="3868838"/>
              <a:ext cx="0" cy="72552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9" idx="6"/>
              <a:endCxn id="20" idx="2"/>
            </p:cNvCxnSpPr>
            <p:nvPr/>
          </p:nvCxnSpPr>
          <p:spPr>
            <a:xfrm>
              <a:off x="2450611" y="4894418"/>
              <a:ext cx="72558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0" idx="6"/>
              <a:endCxn id="21" idx="2"/>
            </p:cNvCxnSpPr>
            <p:nvPr/>
          </p:nvCxnSpPr>
          <p:spPr>
            <a:xfrm>
              <a:off x="3776351" y="4894418"/>
              <a:ext cx="727172" cy="15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1" idx="6"/>
              <a:endCxn id="22" idx="2"/>
            </p:cNvCxnSpPr>
            <p:nvPr/>
          </p:nvCxnSpPr>
          <p:spPr>
            <a:xfrm>
              <a:off x="5103679" y="4896005"/>
              <a:ext cx="72717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2" idx="6"/>
              <a:endCxn id="23" idx="2"/>
            </p:cNvCxnSpPr>
            <p:nvPr/>
          </p:nvCxnSpPr>
          <p:spPr>
            <a:xfrm flipV="1">
              <a:off x="6431007" y="4894418"/>
              <a:ext cx="725584" cy="15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19" idx="4"/>
              <a:endCxn id="24" idx="0"/>
            </p:cNvCxnSpPr>
            <p:nvPr/>
          </p:nvCxnSpPr>
          <p:spPr>
            <a:xfrm>
              <a:off x="2148945" y="5196059"/>
              <a:ext cx="7939" cy="72552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0" idx="4"/>
              <a:endCxn id="25" idx="0"/>
            </p:cNvCxnSpPr>
            <p:nvPr/>
          </p:nvCxnSpPr>
          <p:spPr>
            <a:xfrm>
              <a:off x="3476273" y="5196059"/>
              <a:ext cx="0" cy="72393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1" idx="4"/>
              <a:endCxn id="26" idx="0"/>
            </p:cNvCxnSpPr>
            <p:nvPr/>
          </p:nvCxnSpPr>
          <p:spPr>
            <a:xfrm>
              <a:off x="4803601" y="5196059"/>
              <a:ext cx="0" cy="72393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2" idx="4"/>
              <a:endCxn id="27" idx="0"/>
            </p:cNvCxnSpPr>
            <p:nvPr/>
          </p:nvCxnSpPr>
          <p:spPr>
            <a:xfrm>
              <a:off x="6130929" y="5196059"/>
              <a:ext cx="0" cy="72552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3" idx="4"/>
              <a:endCxn id="28" idx="0"/>
            </p:cNvCxnSpPr>
            <p:nvPr/>
          </p:nvCxnSpPr>
          <p:spPr>
            <a:xfrm>
              <a:off x="7458257" y="5196059"/>
              <a:ext cx="0" cy="72552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4" idx="6"/>
              <a:endCxn id="25" idx="2"/>
            </p:cNvCxnSpPr>
            <p:nvPr/>
          </p:nvCxnSpPr>
          <p:spPr>
            <a:xfrm flipV="1">
              <a:off x="2456961" y="6220051"/>
              <a:ext cx="719234" cy="317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25" idx="6"/>
              <a:endCxn id="26" idx="2"/>
            </p:cNvCxnSpPr>
            <p:nvPr/>
          </p:nvCxnSpPr>
          <p:spPr>
            <a:xfrm>
              <a:off x="3776351" y="6220051"/>
              <a:ext cx="72717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6" idx="6"/>
              <a:endCxn id="27" idx="2"/>
            </p:cNvCxnSpPr>
            <p:nvPr/>
          </p:nvCxnSpPr>
          <p:spPr>
            <a:xfrm>
              <a:off x="5103679" y="6220051"/>
              <a:ext cx="727172" cy="317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7" idx="6"/>
              <a:endCxn id="28" idx="2"/>
            </p:cNvCxnSpPr>
            <p:nvPr/>
          </p:nvCxnSpPr>
          <p:spPr>
            <a:xfrm>
              <a:off x="6431007" y="6223226"/>
              <a:ext cx="72558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383"/>
            <p:cNvSpPr txBox="1">
              <a:spLocks noChangeArrowheads="1"/>
            </p:cNvSpPr>
            <p:nvPr/>
          </p:nvSpPr>
          <p:spPr bwMode="auto">
            <a:xfrm>
              <a:off x="2121664" y="1260516"/>
              <a:ext cx="26202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1</a:t>
              </a:r>
            </a:p>
          </p:txBody>
        </p:sp>
        <p:sp>
          <p:nvSpPr>
            <p:cNvPr id="69" name="TextBox 384"/>
            <p:cNvSpPr txBox="1">
              <a:spLocks noChangeArrowheads="1"/>
            </p:cNvSpPr>
            <p:nvPr/>
          </p:nvSpPr>
          <p:spPr bwMode="auto">
            <a:xfrm>
              <a:off x="7409511" y="1260516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3</a:t>
              </a:r>
            </a:p>
          </p:txBody>
        </p:sp>
        <p:sp>
          <p:nvSpPr>
            <p:cNvPr id="70" name="TextBox 385"/>
            <p:cNvSpPr txBox="1">
              <a:spLocks noChangeArrowheads="1"/>
            </p:cNvSpPr>
            <p:nvPr/>
          </p:nvSpPr>
          <p:spPr bwMode="auto">
            <a:xfrm>
              <a:off x="6702569" y="3833955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4</a:t>
              </a:r>
            </a:p>
          </p:txBody>
        </p:sp>
        <p:sp>
          <p:nvSpPr>
            <p:cNvPr id="71" name="TextBox 386"/>
            <p:cNvSpPr txBox="1">
              <a:spLocks noChangeArrowheads="1"/>
            </p:cNvSpPr>
            <p:nvPr/>
          </p:nvSpPr>
          <p:spPr bwMode="auto">
            <a:xfrm>
              <a:off x="4768999" y="1260516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2</a:t>
              </a:r>
            </a:p>
          </p:txBody>
        </p:sp>
        <p:sp>
          <p:nvSpPr>
            <p:cNvPr id="72" name="TextBox 387"/>
            <p:cNvSpPr txBox="1">
              <a:spLocks noChangeArrowheads="1"/>
            </p:cNvSpPr>
            <p:nvPr/>
          </p:nvSpPr>
          <p:spPr bwMode="auto">
            <a:xfrm>
              <a:off x="2114751" y="2601446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3</a:t>
              </a:r>
            </a:p>
          </p:txBody>
        </p:sp>
        <p:sp>
          <p:nvSpPr>
            <p:cNvPr id="73" name="TextBox 388"/>
            <p:cNvSpPr txBox="1">
              <a:spLocks noChangeArrowheads="1"/>
            </p:cNvSpPr>
            <p:nvPr/>
          </p:nvSpPr>
          <p:spPr bwMode="auto">
            <a:xfrm>
              <a:off x="3441875" y="2603246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6</a:t>
              </a:r>
            </a:p>
          </p:txBody>
        </p:sp>
        <p:sp>
          <p:nvSpPr>
            <p:cNvPr id="74" name="TextBox 389"/>
            <p:cNvSpPr txBox="1">
              <a:spLocks noChangeArrowheads="1"/>
            </p:cNvSpPr>
            <p:nvPr/>
          </p:nvSpPr>
          <p:spPr bwMode="auto">
            <a:xfrm>
              <a:off x="4768999" y="2603246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5</a:t>
              </a:r>
            </a:p>
          </p:txBody>
        </p:sp>
        <p:sp>
          <p:nvSpPr>
            <p:cNvPr id="75" name="TextBox 390"/>
            <p:cNvSpPr txBox="1">
              <a:spLocks noChangeArrowheads="1"/>
            </p:cNvSpPr>
            <p:nvPr/>
          </p:nvSpPr>
          <p:spPr bwMode="auto">
            <a:xfrm>
              <a:off x="5072995" y="2283562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2</a:t>
              </a:r>
            </a:p>
          </p:txBody>
        </p:sp>
        <p:sp>
          <p:nvSpPr>
            <p:cNvPr id="76" name="TextBox 391"/>
            <p:cNvSpPr txBox="1">
              <a:spLocks noChangeArrowheads="1"/>
            </p:cNvSpPr>
            <p:nvPr/>
          </p:nvSpPr>
          <p:spPr bwMode="auto">
            <a:xfrm>
              <a:off x="7394029" y="2601446"/>
              <a:ext cx="170856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1</a:t>
              </a:r>
            </a:p>
          </p:txBody>
        </p:sp>
        <p:sp>
          <p:nvSpPr>
            <p:cNvPr id="77" name="TextBox 392"/>
            <p:cNvSpPr txBox="1">
              <a:spLocks noChangeArrowheads="1"/>
            </p:cNvSpPr>
            <p:nvPr/>
          </p:nvSpPr>
          <p:spPr bwMode="auto">
            <a:xfrm>
              <a:off x="2145484" y="3928570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4</a:t>
              </a:r>
            </a:p>
          </p:txBody>
        </p:sp>
        <p:sp>
          <p:nvSpPr>
            <p:cNvPr id="78" name="TextBox 393"/>
            <p:cNvSpPr txBox="1">
              <a:spLocks noChangeArrowheads="1"/>
            </p:cNvSpPr>
            <p:nvPr/>
          </p:nvSpPr>
          <p:spPr bwMode="auto">
            <a:xfrm>
              <a:off x="3454071" y="3930370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4</a:t>
              </a:r>
            </a:p>
          </p:txBody>
        </p:sp>
        <p:sp>
          <p:nvSpPr>
            <p:cNvPr id="79" name="TextBox 394"/>
            <p:cNvSpPr txBox="1">
              <a:spLocks noChangeArrowheads="1"/>
            </p:cNvSpPr>
            <p:nvPr/>
          </p:nvSpPr>
          <p:spPr bwMode="auto">
            <a:xfrm>
              <a:off x="2480286" y="914299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5</a:t>
              </a:r>
            </a:p>
          </p:txBody>
        </p:sp>
        <p:sp>
          <p:nvSpPr>
            <p:cNvPr id="80" name="TextBox 395"/>
            <p:cNvSpPr txBox="1">
              <a:spLocks noChangeArrowheads="1"/>
            </p:cNvSpPr>
            <p:nvPr/>
          </p:nvSpPr>
          <p:spPr bwMode="auto">
            <a:xfrm>
              <a:off x="6108319" y="3930370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2</a:t>
              </a:r>
            </a:p>
          </p:txBody>
        </p:sp>
        <p:sp>
          <p:nvSpPr>
            <p:cNvPr id="81" name="TextBox 396"/>
            <p:cNvSpPr txBox="1">
              <a:spLocks noChangeArrowheads="1"/>
            </p:cNvSpPr>
            <p:nvPr/>
          </p:nvSpPr>
          <p:spPr bwMode="auto">
            <a:xfrm>
              <a:off x="7399539" y="3928570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1</a:t>
              </a:r>
            </a:p>
          </p:txBody>
        </p:sp>
        <p:sp>
          <p:nvSpPr>
            <p:cNvPr id="82" name="TextBox 397"/>
            <p:cNvSpPr txBox="1">
              <a:spLocks noChangeArrowheads="1"/>
            </p:cNvSpPr>
            <p:nvPr/>
          </p:nvSpPr>
          <p:spPr bwMode="auto">
            <a:xfrm>
              <a:off x="2145484" y="5233720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5</a:t>
              </a:r>
            </a:p>
          </p:txBody>
        </p:sp>
        <p:grpSp>
          <p:nvGrpSpPr>
            <p:cNvPr id="83" name="Group 398"/>
            <p:cNvGrpSpPr>
              <a:grpSpLocks/>
            </p:cNvGrpSpPr>
            <p:nvPr/>
          </p:nvGrpSpPr>
          <p:grpSpPr bwMode="auto">
            <a:xfrm>
              <a:off x="2573230" y="468232"/>
              <a:ext cx="4248441" cy="5745062"/>
              <a:chOff x="2573230" y="468232"/>
              <a:chExt cx="4248441" cy="5745062"/>
            </a:xfrm>
          </p:grpSpPr>
          <p:sp>
            <p:nvSpPr>
              <p:cNvPr id="101" name="TextBox 399"/>
              <p:cNvSpPr txBox="1">
                <a:spLocks noChangeArrowheads="1"/>
              </p:cNvSpPr>
              <p:nvPr/>
            </p:nvSpPr>
            <p:spPr bwMode="auto">
              <a:xfrm>
                <a:off x="2684429" y="468232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3</a:t>
                </a:r>
              </a:p>
            </p:txBody>
          </p:sp>
          <p:sp>
            <p:nvSpPr>
              <p:cNvPr id="102" name="TextBox 400"/>
              <p:cNvSpPr txBox="1">
                <a:spLocks noChangeArrowheads="1"/>
              </p:cNvSpPr>
              <p:nvPr/>
            </p:nvSpPr>
            <p:spPr bwMode="auto">
              <a:xfrm>
                <a:off x="3911676" y="488025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2</a:t>
                </a:r>
              </a:p>
            </p:txBody>
          </p:sp>
          <p:sp>
            <p:nvSpPr>
              <p:cNvPr id="103" name="TextBox 401"/>
              <p:cNvSpPr txBox="1">
                <a:spLocks noChangeArrowheads="1"/>
              </p:cNvSpPr>
              <p:nvPr/>
            </p:nvSpPr>
            <p:spPr bwMode="auto">
              <a:xfrm>
                <a:off x="5232524" y="470566"/>
                <a:ext cx="26202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4</a:t>
                </a:r>
              </a:p>
            </p:txBody>
          </p:sp>
          <p:sp>
            <p:nvSpPr>
              <p:cNvPr id="104" name="TextBox 402"/>
              <p:cNvSpPr txBox="1">
                <a:spLocks noChangeArrowheads="1"/>
              </p:cNvSpPr>
              <p:nvPr/>
            </p:nvSpPr>
            <p:spPr bwMode="auto">
              <a:xfrm>
                <a:off x="6559648" y="484465"/>
                <a:ext cx="26202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0</a:t>
                </a:r>
              </a:p>
            </p:txBody>
          </p:sp>
          <p:sp>
            <p:nvSpPr>
              <p:cNvPr id="105" name="TextBox 403"/>
              <p:cNvSpPr txBox="1">
                <a:spLocks noChangeArrowheads="1"/>
              </p:cNvSpPr>
              <p:nvPr/>
            </p:nvSpPr>
            <p:spPr bwMode="auto">
              <a:xfrm>
                <a:off x="2587036" y="1795356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3</a:t>
                </a:r>
              </a:p>
            </p:txBody>
          </p:sp>
          <p:sp>
            <p:nvSpPr>
              <p:cNvPr id="106" name="TextBox 404"/>
              <p:cNvSpPr txBox="1">
                <a:spLocks noChangeArrowheads="1"/>
              </p:cNvSpPr>
              <p:nvPr/>
            </p:nvSpPr>
            <p:spPr bwMode="auto">
              <a:xfrm>
                <a:off x="3918390" y="1795356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2</a:t>
                </a:r>
              </a:p>
            </p:txBody>
          </p:sp>
          <p:sp>
            <p:nvSpPr>
              <p:cNvPr id="107" name="TextBox 405"/>
              <p:cNvSpPr txBox="1">
                <a:spLocks noChangeArrowheads="1"/>
              </p:cNvSpPr>
              <p:nvPr/>
            </p:nvSpPr>
            <p:spPr bwMode="auto">
              <a:xfrm>
                <a:off x="5231709" y="1795356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4</a:t>
                </a:r>
              </a:p>
            </p:txBody>
          </p:sp>
          <p:sp>
            <p:nvSpPr>
              <p:cNvPr id="108" name="TextBox 406"/>
              <p:cNvSpPr txBox="1">
                <a:spLocks noChangeArrowheads="1"/>
              </p:cNvSpPr>
              <p:nvPr/>
            </p:nvSpPr>
            <p:spPr bwMode="auto">
              <a:xfrm>
                <a:off x="5546168" y="3249103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2</a:t>
                </a:r>
              </a:p>
            </p:txBody>
          </p:sp>
          <p:sp>
            <p:nvSpPr>
              <p:cNvPr id="109" name="TextBox 407"/>
              <p:cNvSpPr txBox="1">
                <a:spLocks noChangeArrowheads="1"/>
              </p:cNvSpPr>
              <p:nvPr/>
            </p:nvSpPr>
            <p:spPr bwMode="auto">
              <a:xfrm>
                <a:off x="2573230" y="3122480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0</a:t>
                </a:r>
              </a:p>
            </p:txBody>
          </p:sp>
          <p:sp>
            <p:nvSpPr>
              <p:cNvPr id="110" name="TextBox 408"/>
              <p:cNvSpPr txBox="1">
                <a:spLocks noChangeArrowheads="1"/>
              </p:cNvSpPr>
              <p:nvPr/>
            </p:nvSpPr>
            <p:spPr bwMode="auto">
              <a:xfrm>
                <a:off x="3918390" y="3122480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7</a:t>
                </a:r>
              </a:p>
            </p:txBody>
          </p:sp>
          <p:sp>
            <p:nvSpPr>
              <p:cNvPr id="111" name="TextBox 410"/>
              <p:cNvSpPr txBox="1">
                <a:spLocks noChangeArrowheads="1"/>
              </p:cNvSpPr>
              <p:nvPr/>
            </p:nvSpPr>
            <p:spPr bwMode="auto">
              <a:xfrm>
                <a:off x="6571843" y="3122480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3</a:t>
                </a:r>
              </a:p>
            </p:txBody>
          </p:sp>
          <p:sp>
            <p:nvSpPr>
              <p:cNvPr id="112" name="TextBox 411"/>
              <p:cNvSpPr txBox="1">
                <a:spLocks noChangeArrowheads="1"/>
              </p:cNvSpPr>
              <p:nvPr/>
            </p:nvSpPr>
            <p:spPr bwMode="auto">
              <a:xfrm>
                <a:off x="2581892" y="4451938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3</a:t>
                </a:r>
              </a:p>
            </p:txBody>
          </p:sp>
          <p:sp>
            <p:nvSpPr>
              <p:cNvPr id="113" name="TextBox 412"/>
              <p:cNvSpPr txBox="1">
                <a:spLocks noChangeArrowheads="1"/>
              </p:cNvSpPr>
              <p:nvPr/>
            </p:nvSpPr>
            <p:spPr bwMode="auto">
              <a:xfrm>
                <a:off x="3946000" y="4449604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3</a:t>
                </a:r>
              </a:p>
            </p:txBody>
          </p:sp>
          <p:sp>
            <p:nvSpPr>
              <p:cNvPr id="114" name="TextBox 413"/>
              <p:cNvSpPr txBox="1">
                <a:spLocks noChangeArrowheads="1"/>
              </p:cNvSpPr>
              <p:nvPr/>
            </p:nvSpPr>
            <p:spPr bwMode="auto">
              <a:xfrm>
                <a:off x="5231709" y="4449604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0</a:t>
                </a:r>
              </a:p>
            </p:txBody>
          </p:sp>
          <p:sp>
            <p:nvSpPr>
              <p:cNvPr id="115" name="TextBox 414"/>
              <p:cNvSpPr txBox="1">
                <a:spLocks noChangeArrowheads="1"/>
              </p:cNvSpPr>
              <p:nvPr/>
            </p:nvSpPr>
            <p:spPr bwMode="auto">
              <a:xfrm>
                <a:off x="6571843" y="4453201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2</a:t>
                </a:r>
              </a:p>
            </p:txBody>
          </p:sp>
          <p:sp>
            <p:nvSpPr>
              <p:cNvPr id="116" name="TextBox 415"/>
              <p:cNvSpPr txBox="1">
                <a:spLocks noChangeArrowheads="1"/>
              </p:cNvSpPr>
              <p:nvPr/>
            </p:nvSpPr>
            <p:spPr bwMode="auto">
              <a:xfrm>
                <a:off x="2583502" y="5779062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1</a:t>
                </a:r>
              </a:p>
            </p:txBody>
          </p:sp>
          <p:sp>
            <p:nvSpPr>
              <p:cNvPr id="117" name="TextBox 416"/>
              <p:cNvSpPr txBox="1">
                <a:spLocks noChangeArrowheads="1"/>
              </p:cNvSpPr>
              <p:nvPr/>
            </p:nvSpPr>
            <p:spPr bwMode="auto">
              <a:xfrm>
                <a:off x="3946000" y="5775288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3</a:t>
                </a:r>
              </a:p>
            </p:txBody>
          </p:sp>
          <p:sp>
            <p:nvSpPr>
              <p:cNvPr id="118" name="TextBox 417"/>
              <p:cNvSpPr txBox="1">
                <a:spLocks noChangeArrowheads="1"/>
              </p:cNvSpPr>
              <p:nvPr/>
            </p:nvSpPr>
            <p:spPr bwMode="auto">
              <a:xfrm>
                <a:off x="5277472" y="5779062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2</a:t>
                </a:r>
              </a:p>
            </p:txBody>
          </p:sp>
          <p:sp>
            <p:nvSpPr>
              <p:cNvPr id="119" name="TextBox 418"/>
              <p:cNvSpPr txBox="1">
                <a:spLocks noChangeArrowheads="1"/>
              </p:cNvSpPr>
              <p:nvPr/>
            </p:nvSpPr>
            <p:spPr bwMode="auto">
              <a:xfrm>
                <a:off x="6583468" y="5779062"/>
                <a:ext cx="238203" cy="434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l"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413" kern="1200">
                    <a:solidFill>
                      <a:prstClr val="black"/>
                    </a:solidFill>
                    <a:latin typeface="Helvetica" charset="0"/>
                    <a:cs typeface="Helvetica" charset="0"/>
                  </a:rPr>
                  <a:t>2</a:t>
                </a:r>
              </a:p>
            </p:txBody>
          </p:sp>
        </p:grpSp>
        <p:sp>
          <p:nvSpPr>
            <p:cNvPr id="84" name="TextBox 419"/>
            <p:cNvSpPr txBox="1">
              <a:spLocks noChangeArrowheads="1"/>
            </p:cNvSpPr>
            <p:nvPr/>
          </p:nvSpPr>
          <p:spPr bwMode="auto">
            <a:xfrm>
              <a:off x="3454071" y="5238704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6</a:t>
              </a:r>
            </a:p>
          </p:txBody>
        </p:sp>
        <p:sp>
          <p:nvSpPr>
            <p:cNvPr id="85" name="TextBox 420"/>
            <p:cNvSpPr txBox="1">
              <a:spLocks noChangeArrowheads="1"/>
            </p:cNvSpPr>
            <p:nvPr/>
          </p:nvSpPr>
          <p:spPr bwMode="auto">
            <a:xfrm>
              <a:off x="4768999" y="5238704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8</a:t>
              </a:r>
            </a:p>
          </p:txBody>
        </p:sp>
        <p:sp>
          <p:nvSpPr>
            <p:cNvPr id="86" name="TextBox 421"/>
            <p:cNvSpPr txBox="1">
              <a:spLocks noChangeArrowheads="1"/>
            </p:cNvSpPr>
            <p:nvPr/>
          </p:nvSpPr>
          <p:spPr bwMode="auto">
            <a:xfrm>
              <a:off x="6108319" y="5238704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5</a:t>
              </a:r>
            </a:p>
          </p:txBody>
        </p:sp>
        <p:sp>
          <p:nvSpPr>
            <p:cNvPr id="87" name="TextBox 422"/>
            <p:cNvSpPr txBox="1">
              <a:spLocks noChangeArrowheads="1"/>
            </p:cNvSpPr>
            <p:nvPr/>
          </p:nvSpPr>
          <p:spPr bwMode="auto">
            <a:xfrm>
              <a:off x="7440954" y="5233720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3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2518883" y="1225509"/>
              <a:ext cx="601743" cy="601695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103679" y="2822620"/>
              <a:ext cx="601743" cy="600107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30046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413" kern="120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90" name="Straight Arrow Connector 89"/>
            <p:cNvCxnSpPr>
              <a:endCxn id="88" idx="1"/>
            </p:cNvCxnSpPr>
            <p:nvPr/>
          </p:nvCxnSpPr>
          <p:spPr>
            <a:xfrm>
              <a:off x="2352172" y="1147718"/>
              <a:ext cx="255622" cy="16669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11" idx="5"/>
              <a:endCxn id="89" idx="1"/>
            </p:cNvCxnSpPr>
            <p:nvPr/>
          </p:nvCxnSpPr>
          <p:spPr>
            <a:xfrm>
              <a:off x="5016355" y="2454300"/>
              <a:ext cx="176237" cy="45563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17" idx="1"/>
            </p:cNvCxnSpPr>
            <p:nvPr/>
          </p:nvCxnSpPr>
          <p:spPr>
            <a:xfrm>
              <a:off x="5648264" y="3279844"/>
              <a:ext cx="269911" cy="7620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endCxn id="20" idx="1"/>
            </p:cNvCxnSpPr>
            <p:nvPr/>
          </p:nvCxnSpPr>
          <p:spPr>
            <a:xfrm>
              <a:off x="2342646" y="3802160"/>
              <a:ext cx="920873" cy="8795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endCxn id="22" idx="1"/>
            </p:cNvCxnSpPr>
            <p:nvPr/>
          </p:nvCxnSpPr>
          <p:spPr>
            <a:xfrm>
              <a:off x="5564116" y="3392563"/>
              <a:ext cx="354059" cy="12907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23" idx="1"/>
            </p:cNvCxnSpPr>
            <p:nvPr/>
          </p:nvCxnSpPr>
          <p:spPr>
            <a:xfrm>
              <a:off x="6330981" y="3789459"/>
              <a:ext cx="914523" cy="89222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11" idx="1"/>
            </p:cNvCxnSpPr>
            <p:nvPr/>
          </p:nvCxnSpPr>
          <p:spPr>
            <a:xfrm>
              <a:off x="3662036" y="1141368"/>
              <a:ext cx="928811" cy="88745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141"/>
            <p:cNvSpPr txBox="1">
              <a:spLocks noChangeArrowheads="1"/>
            </p:cNvSpPr>
            <p:nvPr/>
          </p:nvSpPr>
          <p:spPr bwMode="auto">
            <a:xfrm>
              <a:off x="6579045" y="1643748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4</a:t>
              </a:r>
            </a:p>
          </p:txBody>
        </p:sp>
        <p:sp>
          <p:nvSpPr>
            <p:cNvPr id="98" name="TextBox 142"/>
            <p:cNvSpPr txBox="1">
              <a:spLocks noChangeArrowheads="1"/>
            </p:cNvSpPr>
            <p:nvPr/>
          </p:nvSpPr>
          <p:spPr bwMode="auto">
            <a:xfrm>
              <a:off x="5427066" y="3769723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4</a:t>
              </a:r>
            </a:p>
          </p:txBody>
        </p:sp>
        <p:sp>
          <p:nvSpPr>
            <p:cNvPr id="99" name="TextBox 143"/>
            <p:cNvSpPr txBox="1">
              <a:spLocks noChangeArrowheads="1"/>
            </p:cNvSpPr>
            <p:nvPr/>
          </p:nvSpPr>
          <p:spPr bwMode="auto">
            <a:xfrm>
              <a:off x="3465314" y="1305537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4</a:t>
              </a:r>
            </a:p>
          </p:txBody>
        </p:sp>
        <p:sp>
          <p:nvSpPr>
            <p:cNvPr id="100" name="TextBox 144"/>
            <p:cNvSpPr txBox="1">
              <a:spLocks noChangeArrowheads="1"/>
            </p:cNvSpPr>
            <p:nvPr/>
          </p:nvSpPr>
          <p:spPr bwMode="auto">
            <a:xfrm>
              <a:off x="5007202" y="3928569"/>
              <a:ext cx="238203" cy="43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>
                  <a:solidFill>
                    <a:prstClr val="black"/>
                  </a:solidFill>
                  <a:latin typeface="Helvetica" charset="0"/>
                  <a:cs typeface="Helvetica" charset="0"/>
                </a:rPr>
                <a:t>6</a:t>
              </a: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0" y="2093762"/>
            <a:ext cx="2630312" cy="16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b="1" kern="1200" dirty="0">
                <a:solidFill>
                  <a:prstClr val="black"/>
                </a:solidFill>
                <a:latin typeface="Calibri"/>
                <a:cs typeface="Arial" charset="0"/>
              </a:rPr>
              <a:t>From a regular to an irregular grid </a:t>
            </a:r>
          </a:p>
        </p:txBody>
      </p:sp>
    </p:spTree>
    <p:extLst>
      <p:ext uri="{BB962C8B-B14F-4D97-AF65-F5344CB8AC3E}">
        <p14:creationId xmlns:p14="http://schemas.microsoft.com/office/powerpoint/2010/main" val="2485413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Manhattan Tourist as a Network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562" y="2384214"/>
            <a:ext cx="4849936" cy="4885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0240" y="7864069"/>
            <a:ext cx="11704320" cy="7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ED1C24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latin typeface="Optima"/>
                <a:cs typeface="Optima"/>
              </a:rPr>
              <a:t>What is the longest path in this graph?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32448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Manhattan Tourist as a Network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562" y="2384214"/>
            <a:ext cx="4849936" cy="48858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867" y="7911256"/>
            <a:ext cx="11704320" cy="7051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latin typeface="Optima"/>
                <a:cs typeface="Optima"/>
              </a:rPr>
              <a:t>Cycles in graphs cause infinite paths ... 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7204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Manhattan Tourist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650240" y="7549138"/>
            <a:ext cx="11704320" cy="1317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... but what does </a:t>
            </a:r>
            <a:r>
              <a:rPr lang="en-US" sz="3982" dirty="0">
                <a:latin typeface="Optima"/>
                <a:cs typeface="Optima"/>
              </a:rPr>
              <a:t>finding a longest path in a DAG have to do with sequence comparison?</a:t>
            </a:r>
            <a:endParaRPr lang="en-US" sz="5120" i="1" dirty="0">
              <a:latin typeface="Optima"/>
              <a:cs typeface="Optim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481AE-EF4F-F143-8E95-A35436CECDAD}"/>
              </a:ext>
            </a:extLst>
          </p:cNvPr>
          <p:cNvSpPr/>
          <p:nvPr/>
        </p:nvSpPr>
        <p:spPr>
          <a:xfrm>
            <a:off x="650240" y="4050936"/>
            <a:ext cx="11704320" cy="3156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Longest Path in a DAG Problem:</a:t>
            </a:r>
            <a:endParaRPr lang="en-US" sz="3982" i="1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An edge-weighted DAG with source and sink nodes.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A longest path from source to sink in the DAG.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47D5D-D576-1B47-B346-3DF01270D4A6}"/>
              </a:ext>
            </a:extLst>
          </p:cNvPr>
          <p:cNvSpPr/>
          <p:nvPr/>
        </p:nvSpPr>
        <p:spPr>
          <a:xfrm>
            <a:off x="650240" y="2391187"/>
            <a:ext cx="11704320" cy="1317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Directed acyclic graph (DAG): </a:t>
            </a:r>
            <a:r>
              <a:rPr lang="en-US" sz="3982" dirty="0">
                <a:latin typeface="Optima"/>
                <a:cs typeface="Optima"/>
              </a:rPr>
              <a:t>A directed graph that contains </a:t>
            </a:r>
            <a:r>
              <a:rPr lang="en-US" sz="3982" i="1" dirty="0">
                <a:latin typeface="Optima"/>
                <a:cs typeface="Optima"/>
              </a:rPr>
              <a:t>no</a:t>
            </a:r>
            <a:r>
              <a:rPr lang="en-US" sz="3982" dirty="0">
                <a:latin typeface="Optima"/>
                <a:cs typeface="Optima"/>
              </a:rPr>
              <a:t> cycles.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346932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D224-7461-5F49-B063-4E874005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Alignment as a Path in a Network</a:t>
            </a:r>
          </a:p>
        </p:txBody>
      </p:sp>
    </p:spTree>
    <p:extLst>
      <p:ext uri="{BB962C8B-B14F-4D97-AF65-F5344CB8AC3E}">
        <p14:creationId xmlns:p14="http://schemas.microsoft.com/office/powerpoint/2010/main" val="62464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Sequence Alignment 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43" y="2926080"/>
            <a:ext cx="10733965" cy="31428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D7EB80-6B12-0841-8CC0-62E072AD1714}"/>
              </a:ext>
            </a:extLst>
          </p:cNvPr>
          <p:cNvSpPr txBox="1">
            <a:spLocks/>
          </p:cNvSpPr>
          <p:nvPr/>
        </p:nvSpPr>
        <p:spPr>
          <a:xfrm>
            <a:off x="866987" y="2492585"/>
            <a:ext cx="11704320" cy="4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the number of symbols present up to a given position</a:t>
            </a:r>
          </a:p>
        </p:txBody>
      </p:sp>
    </p:spTree>
    <p:extLst>
      <p:ext uri="{BB962C8B-B14F-4D97-AF65-F5344CB8AC3E}">
        <p14:creationId xmlns:p14="http://schemas.microsoft.com/office/powerpoint/2010/main" val="3059257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Sequence Alignment 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43" y="2926080"/>
            <a:ext cx="10733965" cy="31428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6987" y="6502401"/>
            <a:ext cx="10620587" cy="149297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551" dirty="0">
                <a:latin typeface="Optima"/>
                <a:cs typeface="Optima"/>
              </a:rPr>
              <a:t>(0, 0) </a:t>
            </a:r>
            <a:r>
              <a:rPr lang="en-US" sz="4551" b="1" dirty="0">
                <a:solidFill>
                  <a:schemeClr val="tx2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latin typeface="Optima"/>
                <a:cs typeface="Optima"/>
              </a:rPr>
              <a:t> (1, 1) </a:t>
            </a:r>
            <a:r>
              <a:rPr lang="en-US" sz="4551" b="1" dirty="0">
                <a:solidFill>
                  <a:srgbClr val="ED1C24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latin typeface="Optima"/>
                <a:cs typeface="Optima"/>
              </a:rPr>
              <a:t> (2, 2) </a:t>
            </a:r>
            <a:r>
              <a:rPr lang="en-US" sz="4551" b="1" dirty="0">
                <a:solidFill>
                  <a:schemeClr val="accent1"/>
                </a:solidFill>
                <a:latin typeface="Optima"/>
                <a:cs typeface="Optima"/>
              </a:rPr>
              <a:t>→</a:t>
            </a:r>
            <a:r>
              <a:rPr lang="en-US" sz="4551" dirty="0">
                <a:latin typeface="Optima"/>
                <a:cs typeface="Optima"/>
              </a:rPr>
              <a:t> (2, 3) </a:t>
            </a:r>
            <a:r>
              <a:rPr lang="en-US" sz="4551" b="1" dirty="0">
                <a:solidFill>
                  <a:srgbClr val="ED1C24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latin typeface="Optima"/>
                <a:cs typeface="Optima"/>
              </a:rPr>
              <a:t> (3, 4) </a:t>
            </a:r>
            <a:r>
              <a:rPr lang="en-US" sz="4551" b="1" dirty="0">
                <a:solidFill>
                  <a:srgbClr val="ED1C24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4551" dirty="0">
                <a:latin typeface="Optima"/>
                <a:cs typeface="Optima"/>
              </a:rPr>
              <a:t>(4, 5)</a:t>
            </a:r>
            <a:r>
              <a:rPr lang="en-US" sz="4551" b="1" dirty="0">
                <a:solidFill>
                  <a:srgbClr val="00B050"/>
                </a:solidFill>
                <a:latin typeface="Optima"/>
                <a:cs typeface="Optima"/>
              </a:rPr>
              <a:t>↓</a:t>
            </a:r>
            <a:r>
              <a:rPr lang="en-US" sz="4551" dirty="0">
                <a:latin typeface="Optima"/>
                <a:cs typeface="Optima"/>
              </a:rPr>
              <a:t>(5, 5) </a:t>
            </a:r>
            <a:r>
              <a:rPr lang="en-US" sz="4551" b="1" dirty="0">
                <a:solidFill>
                  <a:srgbClr val="95319E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latin typeface="Optima"/>
                <a:cs typeface="Optima"/>
              </a:rPr>
              <a:t> (6, 6)</a:t>
            </a:r>
            <a:r>
              <a:rPr lang="en-US" sz="4551" b="1" dirty="0">
                <a:solidFill>
                  <a:srgbClr val="00B050"/>
                </a:solidFill>
                <a:latin typeface="Optima"/>
                <a:cs typeface="Optima"/>
              </a:rPr>
              <a:t>↓</a:t>
            </a:r>
            <a:r>
              <a:rPr lang="en-US" sz="4551" dirty="0">
                <a:latin typeface="Optima"/>
                <a:cs typeface="Optima"/>
              </a:rPr>
              <a:t>(7, 6) </a:t>
            </a:r>
            <a:r>
              <a:rPr lang="en-US" sz="4551" b="1" dirty="0">
                <a:solidFill>
                  <a:schemeClr val="accent4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latin typeface="Optima"/>
                <a:cs typeface="Optima"/>
              </a:rPr>
              <a:t> (8, 7)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D7EB80-6B12-0841-8CC0-62E072AD1714}"/>
              </a:ext>
            </a:extLst>
          </p:cNvPr>
          <p:cNvSpPr txBox="1">
            <a:spLocks/>
          </p:cNvSpPr>
          <p:nvPr/>
        </p:nvSpPr>
        <p:spPr>
          <a:xfrm>
            <a:off x="866987" y="2492585"/>
            <a:ext cx="11704320" cy="4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the number of symbols present up to a given position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2FD6328-16B4-6F41-9758-46152EFF2C0A}"/>
              </a:ext>
            </a:extLst>
          </p:cNvPr>
          <p:cNvSpPr/>
          <p:nvPr/>
        </p:nvSpPr>
        <p:spPr>
          <a:xfrm>
            <a:off x="650240" y="8275918"/>
            <a:ext cx="11704320" cy="7051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latin typeface="Optima"/>
                <a:cs typeface="Optima"/>
              </a:rPr>
              <a:t>This is a path in a 2-D network!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89695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Representing an Alignment as a Path in a Manhattan-like DAG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950720"/>
            <a:ext cx="6719147" cy="74703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883F2A-1418-F249-8FFD-ACFBEE8621F7}"/>
              </a:ext>
            </a:extLst>
          </p:cNvPr>
          <p:cNvSpPr/>
          <p:nvPr/>
        </p:nvSpPr>
        <p:spPr>
          <a:xfrm>
            <a:off x="837697" y="2600961"/>
            <a:ext cx="4147477" cy="1317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82" spc="853" dirty="0">
                <a:solidFill>
                  <a:srgbClr val="FF0000"/>
                </a:solidFill>
                <a:latin typeface="Courier"/>
                <a:cs typeface="Courier"/>
              </a:rPr>
              <a:t>AT</a:t>
            </a:r>
            <a:r>
              <a:rPr lang="en-US" sz="3982" spc="853" dirty="0">
                <a:solidFill>
                  <a:schemeClr val="accent1"/>
                </a:solidFill>
                <a:latin typeface="Courier"/>
                <a:cs typeface="Courier"/>
              </a:rPr>
              <a:t>-</a:t>
            </a:r>
            <a:r>
              <a:rPr lang="en-US" sz="3982" spc="853" dirty="0">
                <a:solidFill>
                  <a:srgbClr val="FF0000"/>
                </a:solidFill>
                <a:latin typeface="Courier"/>
                <a:cs typeface="Courier"/>
              </a:rPr>
              <a:t>GT</a:t>
            </a:r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T</a:t>
            </a:r>
            <a:r>
              <a:rPr lang="en-US" sz="3982" spc="853" dirty="0">
                <a:solidFill>
                  <a:schemeClr val="accent4"/>
                </a:solidFill>
                <a:latin typeface="Courier"/>
                <a:cs typeface="Courier"/>
              </a:rPr>
              <a:t>A</a:t>
            </a:r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T</a:t>
            </a:r>
            <a:r>
              <a:rPr lang="en-US" sz="3982" spc="853" dirty="0">
                <a:solidFill>
                  <a:schemeClr val="accent4"/>
                </a:solidFill>
                <a:latin typeface="Courier"/>
                <a:cs typeface="Courier"/>
              </a:rPr>
              <a:t>A</a:t>
            </a:r>
          </a:p>
          <a:p>
            <a:r>
              <a:rPr lang="en-US" sz="3982" spc="853" dirty="0">
                <a:solidFill>
                  <a:srgbClr val="FF0000"/>
                </a:solidFill>
                <a:latin typeface="Courier"/>
                <a:cs typeface="Courier"/>
              </a:rPr>
              <a:t>AT</a:t>
            </a:r>
            <a:r>
              <a:rPr lang="en-US" sz="3982" spc="853" dirty="0">
                <a:solidFill>
                  <a:schemeClr val="accent1"/>
                </a:solidFill>
                <a:latin typeface="Courier"/>
                <a:cs typeface="Courier"/>
              </a:rPr>
              <a:t>C</a:t>
            </a:r>
            <a:r>
              <a:rPr lang="en-US" sz="3982" spc="853" dirty="0">
                <a:solidFill>
                  <a:srgbClr val="FF0000"/>
                </a:solidFill>
                <a:latin typeface="Courier"/>
                <a:cs typeface="Courier"/>
              </a:rPr>
              <a:t>GT</a:t>
            </a:r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-</a:t>
            </a:r>
            <a:r>
              <a:rPr lang="en-US" sz="3982" spc="853" dirty="0">
                <a:solidFill>
                  <a:schemeClr val="accent4"/>
                </a:solidFill>
                <a:latin typeface="Courier"/>
                <a:cs typeface="Courier"/>
              </a:rPr>
              <a:t>C</a:t>
            </a:r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-</a:t>
            </a:r>
            <a:r>
              <a:rPr lang="en-US" sz="3982" spc="853" dirty="0">
                <a:solidFill>
                  <a:schemeClr val="accent4"/>
                </a:solidFill>
                <a:latin typeface="Courier"/>
                <a:cs typeface="Courier"/>
              </a:rPr>
              <a:t>C</a:t>
            </a:r>
            <a:r>
              <a:rPr lang="en-US" sz="3982" spc="853" dirty="0">
                <a:latin typeface="Courier"/>
                <a:cs typeface="Courier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D4EA0-CAE7-184F-B170-32CD2D3C26B4}"/>
              </a:ext>
            </a:extLst>
          </p:cNvPr>
          <p:cNvSpPr/>
          <p:nvPr/>
        </p:nvSpPr>
        <p:spPr>
          <a:xfrm>
            <a:off x="463050" y="4443307"/>
            <a:ext cx="4876800" cy="3156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latin typeface="Optima"/>
                <a:cs typeface="Optima"/>
              </a:rPr>
              <a:t>This network is called the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alignment network</a:t>
            </a:r>
            <a:r>
              <a:rPr lang="en-US" sz="3982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of the strings </a:t>
            </a:r>
            <a:r>
              <a:rPr lang="en-US" sz="3982" dirty="0">
                <a:latin typeface="Courier" pitchFamily="2" charset="0"/>
                <a:cs typeface="Optima"/>
              </a:rPr>
              <a:t>ATGTTATA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dirty="0">
                <a:latin typeface="Courier" pitchFamily="2" charset="0"/>
                <a:cs typeface="Optima"/>
              </a:rPr>
              <a:t>ATCGTCC</a:t>
            </a:r>
            <a:r>
              <a:rPr lang="en-US" sz="3982" dirty="0">
                <a:latin typeface="Optima"/>
                <a:cs typeface="Optima"/>
              </a:rPr>
              <a:t>.</a:t>
            </a:r>
            <a:endParaRPr lang="en-US" sz="5120" i="1" dirty="0">
              <a:latin typeface="Optima"/>
              <a:cs typeface="Optima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519D163-215F-974F-A8C1-AAC73396E145}"/>
              </a:ext>
            </a:extLst>
          </p:cNvPr>
          <p:cNvSpPr/>
          <p:nvPr/>
        </p:nvSpPr>
        <p:spPr>
          <a:xfrm>
            <a:off x="433493" y="1771140"/>
            <a:ext cx="5889413" cy="79265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551" b="1" dirty="0">
                <a:solidFill>
                  <a:srgbClr val="FF0000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latin typeface="Optima"/>
                <a:cs typeface="Optima"/>
              </a:rPr>
              <a:t> </a:t>
            </a:r>
            <a:r>
              <a:rPr lang="en-US" sz="4551" b="1" dirty="0">
                <a:solidFill>
                  <a:srgbClr val="ED1C24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latin typeface="Optima"/>
                <a:cs typeface="Optima"/>
              </a:rPr>
              <a:t> </a:t>
            </a:r>
            <a:r>
              <a:rPr lang="en-US" sz="4551" b="1" dirty="0">
                <a:solidFill>
                  <a:schemeClr val="accent1"/>
                </a:solidFill>
                <a:latin typeface="Optima"/>
                <a:cs typeface="Optima"/>
              </a:rPr>
              <a:t>→</a:t>
            </a:r>
            <a:r>
              <a:rPr lang="en-US" sz="4551" dirty="0">
                <a:latin typeface="Optima"/>
                <a:cs typeface="Optima"/>
              </a:rPr>
              <a:t> </a:t>
            </a:r>
            <a:r>
              <a:rPr lang="en-US" sz="4551" b="1" dirty="0">
                <a:solidFill>
                  <a:srgbClr val="ED1C24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latin typeface="Optima"/>
                <a:cs typeface="Optima"/>
              </a:rPr>
              <a:t> </a:t>
            </a:r>
            <a:r>
              <a:rPr lang="en-US" sz="4551" b="1" dirty="0">
                <a:solidFill>
                  <a:srgbClr val="ED1C24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solidFill>
                  <a:srgbClr val="ED1C24"/>
                </a:solidFill>
                <a:latin typeface="Optima"/>
                <a:cs typeface="Optima"/>
              </a:rPr>
              <a:t> </a:t>
            </a:r>
            <a:r>
              <a:rPr lang="en-US" sz="4551" b="1" dirty="0">
                <a:solidFill>
                  <a:srgbClr val="00B050"/>
                </a:solidFill>
                <a:latin typeface="Optima"/>
                <a:cs typeface="Optima"/>
              </a:rPr>
              <a:t>↓</a:t>
            </a:r>
            <a:r>
              <a:rPr lang="en-US" sz="4551" b="1" dirty="0">
                <a:solidFill>
                  <a:srgbClr val="95319E"/>
                </a:solidFill>
                <a:latin typeface="Optima"/>
                <a:cs typeface="Optima"/>
              </a:rPr>
              <a:t>↘</a:t>
            </a:r>
            <a:r>
              <a:rPr lang="en-US" sz="4551" dirty="0">
                <a:latin typeface="Optima"/>
                <a:cs typeface="Optima"/>
              </a:rPr>
              <a:t> </a:t>
            </a:r>
            <a:r>
              <a:rPr lang="en-US" sz="4551" b="1" dirty="0">
                <a:solidFill>
                  <a:srgbClr val="00B050"/>
                </a:solidFill>
                <a:latin typeface="Optima"/>
                <a:cs typeface="Optima"/>
              </a:rPr>
              <a:t>↓</a:t>
            </a:r>
            <a:r>
              <a:rPr lang="en-US" sz="4551" b="1" dirty="0">
                <a:solidFill>
                  <a:schemeClr val="accent4"/>
                </a:solidFill>
                <a:latin typeface="Optima"/>
                <a:cs typeface="Optima"/>
              </a:rPr>
              <a:t>↘</a:t>
            </a:r>
            <a:endParaRPr lang="en-US" sz="4551" dirty="0">
              <a:latin typeface="Optima"/>
              <a:cs typeface="Opti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1B6D2150-DC04-3B4B-B772-7FAE829EF382}"/>
                  </a:ext>
                </a:extLst>
              </p14:cNvPr>
              <p14:cNvContentPartPr/>
              <p14:nvPr/>
            </p14:nvContentPartPr>
            <p14:xfrm>
              <a:off x="806472" y="2013408"/>
              <a:ext cx="142200" cy="14508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1B6D2150-DC04-3B4B-B772-7FAE829EF3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381" y="1977408"/>
                <a:ext cx="214022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37981507-F3CE-3746-B758-6EEE87CA76C1}"/>
                  </a:ext>
                </a:extLst>
              </p14:cNvPr>
              <p14:cNvContentPartPr/>
              <p14:nvPr/>
            </p14:nvContentPartPr>
            <p14:xfrm>
              <a:off x="1552032" y="2036448"/>
              <a:ext cx="161280" cy="1580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37981507-F3CE-3746-B758-6EEE87CA76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6032" y="2000530"/>
                <a:ext cx="232920" cy="229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41AC0D9-4B42-4848-8713-B8999973399B}"/>
                  </a:ext>
                </a:extLst>
              </p14:cNvPr>
              <p14:cNvContentPartPr/>
              <p14:nvPr/>
            </p14:nvContentPartPr>
            <p14:xfrm>
              <a:off x="2995992" y="2010168"/>
              <a:ext cx="232560" cy="1407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41AC0D9-4B42-4848-8713-B899997339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0048" y="1974168"/>
                <a:ext cx="304089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518C20CB-BC85-C046-826B-D0F16A252CED}"/>
                  </a:ext>
                </a:extLst>
              </p14:cNvPr>
              <p14:cNvContentPartPr/>
              <p14:nvPr/>
            </p14:nvContentPartPr>
            <p14:xfrm>
              <a:off x="3764592" y="1997568"/>
              <a:ext cx="180000" cy="1033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518C20CB-BC85-C046-826B-D0F16A252C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28592" y="1961568"/>
                <a:ext cx="2516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0D32E6B-0570-0F4B-99B9-76BAD6A3D4F7}"/>
                  </a:ext>
                </a:extLst>
              </p14:cNvPr>
              <p14:cNvContentPartPr/>
              <p14:nvPr/>
            </p14:nvContentPartPr>
            <p14:xfrm>
              <a:off x="4744872" y="1981368"/>
              <a:ext cx="208800" cy="17352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0D32E6B-0570-0F4B-99B9-76BAD6A3D4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08872" y="1945368"/>
                <a:ext cx="2804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52ACEA7F-C1E3-624E-A4B3-CFCF02DEDBCD}"/>
                  </a:ext>
                </a:extLst>
              </p14:cNvPr>
              <p14:cNvContentPartPr/>
              <p14:nvPr/>
            </p14:nvContentPartPr>
            <p14:xfrm>
              <a:off x="5833152" y="1995408"/>
              <a:ext cx="162000" cy="1357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52ACEA7F-C1E3-624E-A4B3-CFCF02DEDB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97232" y="1959408"/>
                <a:ext cx="233481" cy="2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501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Game to a Definition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897920" y="7369387"/>
            <a:ext cx="2055370" cy="705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82" b="1" dirty="0">
                <a:solidFill>
                  <a:schemeClr val="tx2"/>
                </a:solidFill>
                <a:latin typeface="Optima"/>
                <a:cs typeface="Optima"/>
              </a:rPr>
              <a:t>Matches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103510" y="6935894"/>
            <a:ext cx="4314258" cy="1492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51" b="1" spc="853" dirty="0">
                <a:solidFill>
                  <a:srgbClr val="FF0000"/>
                </a:solidFill>
                <a:latin typeface="Courier"/>
                <a:cs typeface="Courier"/>
              </a:rPr>
              <a:t>AT</a:t>
            </a:r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-</a:t>
            </a:r>
            <a:r>
              <a:rPr lang="en-US" sz="4551" b="1" spc="853" dirty="0">
                <a:solidFill>
                  <a:srgbClr val="ED1C24"/>
                </a:solidFill>
                <a:latin typeface="Courier"/>
                <a:cs typeface="Courier"/>
              </a:rPr>
              <a:t>GT</a:t>
            </a:r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TATA</a:t>
            </a:r>
          </a:p>
          <a:p>
            <a:pPr algn="ctr"/>
            <a:r>
              <a:rPr lang="en-US" sz="4551" b="1" spc="853" dirty="0">
                <a:solidFill>
                  <a:srgbClr val="ED1C24"/>
                </a:solidFill>
                <a:latin typeface="Courier"/>
                <a:cs typeface="Courier"/>
              </a:rPr>
              <a:t>AT</a:t>
            </a:r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C</a:t>
            </a:r>
            <a:r>
              <a:rPr lang="en-US" sz="4551" b="1" spc="853" dirty="0">
                <a:solidFill>
                  <a:srgbClr val="ED1C24"/>
                </a:solidFill>
                <a:latin typeface="Courier"/>
                <a:cs typeface="Courier"/>
              </a:rPr>
              <a:t>GT</a:t>
            </a:r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-C-C</a:t>
            </a:r>
            <a:endParaRPr lang="en-US" sz="4551" spc="853" dirty="0">
              <a:latin typeface="Courier"/>
              <a:cs typeface="Courie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AAE6EF-6473-6D46-9F34-C5FBFD129745}"/>
              </a:ext>
            </a:extLst>
          </p:cNvPr>
          <p:cNvSpPr/>
          <p:nvPr/>
        </p:nvSpPr>
        <p:spPr>
          <a:xfrm>
            <a:off x="650240" y="2817707"/>
            <a:ext cx="11704320" cy="3769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dirty="0">
                <a:latin typeface="Optima"/>
                <a:cs typeface="Optima"/>
              </a:rPr>
              <a:t>Given two strings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, an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alignment</a:t>
            </a:r>
            <a:r>
              <a:rPr lang="en-US" sz="3982" dirty="0">
                <a:latin typeface="Optima"/>
                <a:cs typeface="Optima"/>
              </a:rPr>
              <a:t>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is a two-row matrix such that: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first row contains symbols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second row contains symbols of </a:t>
            </a:r>
            <a:r>
              <a:rPr lang="en-US" sz="3982" i="1" dirty="0">
                <a:latin typeface="Optima"/>
                <a:cs typeface="Optima"/>
              </a:rPr>
              <a:t>w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each row may also contain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gap symbols</a:t>
            </a:r>
            <a:r>
              <a:rPr lang="en-US" sz="3982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(“-”)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no column has two gap symbols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176233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3" y="1950720"/>
            <a:ext cx="6455555" cy="7383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108373"/>
            <a:ext cx="12029440" cy="1625600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also construct an alignment from a path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2B5C6-1681-BE46-9724-0301EAA9D44B}"/>
              </a:ext>
            </a:extLst>
          </p:cNvPr>
          <p:cNvSpPr/>
          <p:nvPr/>
        </p:nvSpPr>
        <p:spPr>
          <a:xfrm>
            <a:off x="325120" y="2600961"/>
            <a:ext cx="4876800" cy="19307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accent4"/>
                </a:solidFill>
                <a:latin typeface="Optima"/>
                <a:cs typeface="Optima"/>
              </a:rPr>
              <a:t>Exercise: </a:t>
            </a:r>
            <a:r>
              <a:rPr lang="en-US" sz="3982" dirty="0">
                <a:latin typeface="Optima"/>
                <a:cs typeface="Optima"/>
              </a:rPr>
              <a:t>What alignment does this path correspond to?</a:t>
            </a:r>
            <a:endParaRPr lang="en-US" sz="5120" i="1" dirty="0">
              <a:latin typeface="Optima"/>
              <a:cs typeface="Opti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6720D-9EB0-C54D-A88B-234D13936237}"/>
              </a:ext>
            </a:extLst>
          </p:cNvPr>
          <p:cNvSpPr/>
          <p:nvPr/>
        </p:nvSpPr>
        <p:spPr>
          <a:xfrm>
            <a:off x="325120" y="5182871"/>
            <a:ext cx="4876800" cy="27186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</a:t>
            </a:r>
            <a:br>
              <a:rPr lang="en-US" sz="3982" b="1" dirty="0">
                <a:solidFill>
                  <a:schemeClr val="accent4"/>
                </a:solidFill>
                <a:latin typeface="Optima"/>
                <a:cs typeface="Optima"/>
              </a:rPr>
            </a:br>
            <a:br>
              <a:rPr lang="en-US" sz="3982" b="1" dirty="0">
                <a:solidFill>
                  <a:schemeClr val="accent4"/>
                </a:solidFill>
                <a:latin typeface="Optima"/>
                <a:cs typeface="Optima"/>
              </a:rPr>
            </a:br>
            <a:endParaRPr lang="en-US" sz="3982" b="1" dirty="0">
              <a:solidFill>
                <a:schemeClr val="accent4"/>
              </a:solidFill>
              <a:latin typeface="Optima"/>
              <a:cs typeface="Optima"/>
            </a:endParaRPr>
          </a:p>
          <a:p>
            <a:endParaRPr lang="en-US" sz="5120" i="1" dirty="0">
              <a:latin typeface="Optima"/>
              <a:cs typeface="Optim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08A0E-957F-2647-8FD1-4B22D0D0DF17}"/>
              </a:ext>
            </a:extLst>
          </p:cNvPr>
          <p:cNvSpPr/>
          <p:nvPr/>
        </p:nvSpPr>
        <p:spPr>
          <a:xfrm>
            <a:off x="278257" y="5960536"/>
            <a:ext cx="4923664" cy="1317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AT</a:t>
            </a:r>
            <a:r>
              <a:rPr lang="en-US" sz="3982" spc="853" dirty="0">
                <a:solidFill>
                  <a:schemeClr val="accent4"/>
                </a:solidFill>
                <a:latin typeface="Courier"/>
                <a:cs typeface="Courier"/>
              </a:rPr>
              <a:t>G</a:t>
            </a:r>
            <a:r>
              <a:rPr lang="en-US" sz="3982" spc="853" dirty="0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T</a:t>
            </a:r>
            <a:r>
              <a:rPr lang="en-US" sz="3982" spc="853" dirty="0">
                <a:solidFill>
                  <a:schemeClr val="accent4"/>
                </a:solidFill>
                <a:latin typeface="Courier"/>
                <a:cs typeface="Courier"/>
              </a:rPr>
              <a:t>A</a:t>
            </a:r>
            <a:r>
              <a:rPr lang="en-US" sz="3982" spc="853" dirty="0">
                <a:solidFill>
                  <a:schemeClr val="accent1"/>
                </a:solidFill>
                <a:latin typeface="Courier"/>
                <a:cs typeface="Courier"/>
              </a:rPr>
              <a:t>-</a:t>
            </a:r>
            <a:r>
              <a:rPr lang="en-US" sz="3982" spc="853" dirty="0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3982" spc="853" dirty="0">
                <a:solidFill>
                  <a:schemeClr val="accent1"/>
                </a:solidFill>
                <a:latin typeface="Courier"/>
                <a:cs typeface="Courier"/>
              </a:rPr>
              <a:t>--</a:t>
            </a:r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--</a:t>
            </a:r>
            <a:r>
              <a:rPr lang="en-US" sz="3982" spc="853" dirty="0">
                <a:solidFill>
                  <a:schemeClr val="accent4"/>
                </a:solidFill>
                <a:latin typeface="Courier"/>
                <a:cs typeface="Courier"/>
              </a:rPr>
              <a:t>A</a:t>
            </a:r>
            <a:r>
              <a:rPr lang="en-US" sz="3982" spc="853" dirty="0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-</a:t>
            </a:r>
            <a:r>
              <a:rPr lang="en-US" sz="3982" spc="853" dirty="0">
                <a:solidFill>
                  <a:schemeClr val="accent4"/>
                </a:solidFill>
                <a:latin typeface="Courier"/>
                <a:cs typeface="Courier"/>
              </a:rPr>
              <a:t>C</a:t>
            </a:r>
            <a:r>
              <a:rPr lang="en-US" sz="3982" spc="853" dirty="0">
                <a:solidFill>
                  <a:schemeClr val="accent1"/>
                </a:solidFill>
                <a:latin typeface="Courier"/>
                <a:cs typeface="Courier"/>
              </a:rPr>
              <a:t>G</a:t>
            </a:r>
            <a:r>
              <a:rPr lang="en-US" sz="3982" spc="853" dirty="0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 sz="3982" spc="853" dirty="0">
                <a:solidFill>
                  <a:schemeClr val="accent1"/>
                </a:solidFill>
                <a:latin typeface="Courier"/>
                <a:cs typeface="Courier"/>
              </a:rPr>
              <a:t>CC</a:t>
            </a:r>
            <a:r>
              <a:rPr lang="en-US" sz="3982" spc="853" dirty="0">
                <a:solidFill>
                  <a:srgbClr val="00B050"/>
                </a:solidFill>
                <a:latin typeface="Courier"/>
                <a:cs typeface="Courier"/>
              </a:rPr>
              <a:t>-</a:t>
            </a:r>
            <a:r>
              <a:rPr lang="en-US" sz="3982" spc="853" dirty="0">
                <a:latin typeface="Courier"/>
                <a:cs typeface="Couri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7999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that these problems are the same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240" y="2046152"/>
            <a:ext cx="11704320" cy="2543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Symbol Matching Problem:</a:t>
            </a:r>
          </a:p>
          <a:p>
            <a:pPr marL="650230" indent="-650230" algn="l">
              <a:buFont typeface="Arial" panose="020B0604020202020204" pitchFamily="34" charset="0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The greatest number of matched symbols in any “alignment” of the two strings.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F8E2C22-2F87-F241-B30F-4C8F4830BF34}"/>
              </a:ext>
            </a:extLst>
          </p:cNvPr>
          <p:cNvSpPr/>
          <p:nvPr/>
        </p:nvSpPr>
        <p:spPr>
          <a:xfrm>
            <a:off x="650240" y="5839293"/>
            <a:ext cx="11704320" cy="2543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Longest Common Subsequence Length Problem:</a:t>
            </a:r>
            <a:r>
              <a:rPr lang="en-US" sz="3982" i="1" dirty="0">
                <a:latin typeface="Optima"/>
                <a:cs typeface="Optima"/>
              </a:rPr>
              <a:t>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The length of a longest common subsequence of these strings.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25960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Solving the Symbol Matching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9B3FB-9F20-DE42-BB7C-2ACE14483EA4}"/>
              </a:ext>
            </a:extLst>
          </p:cNvPr>
          <p:cNvSpPr/>
          <p:nvPr/>
        </p:nvSpPr>
        <p:spPr>
          <a:xfrm>
            <a:off x="650240" y="2346935"/>
            <a:ext cx="11704320" cy="2543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Symbol Matching Problem:</a:t>
            </a:r>
            <a:endParaRPr lang="en-US" sz="3982" i="1" dirty="0">
              <a:latin typeface="Optima"/>
              <a:cs typeface="Optima"/>
            </a:endParaRPr>
          </a:p>
          <a:p>
            <a:pPr marL="650230" indent="-650230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strings.</a:t>
            </a:r>
          </a:p>
          <a:p>
            <a:pPr marL="650230" indent="-650230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The greatest number of matched symbols in any alignment of the two strings.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B4E08-9A6E-1E41-8222-BFBF60292140}"/>
              </a:ext>
            </a:extLst>
          </p:cNvPr>
          <p:cNvSpPr/>
          <p:nvPr/>
        </p:nvSpPr>
        <p:spPr>
          <a:xfrm>
            <a:off x="650240" y="5310294"/>
            <a:ext cx="11704320" cy="1317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ED1C24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latin typeface="Optima"/>
                <a:cs typeface="Optima"/>
              </a:rPr>
              <a:t>How can we use the alignment network to solve this problem (and so LCS)?</a:t>
            </a:r>
            <a:endParaRPr lang="en-US" sz="5120" i="1" dirty="0">
              <a:latin typeface="Optima"/>
              <a:cs typeface="Optim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D26B65-BD1A-E74F-9CE9-74D108F8945A}"/>
              </a:ext>
            </a:extLst>
          </p:cNvPr>
          <p:cNvSpPr txBox="1">
            <a:spLocks/>
          </p:cNvSpPr>
          <p:nvPr/>
        </p:nvSpPr>
        <p:spPr>
          <a:xfrm>
            <a:off x="650240" y="7406665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ighlight>
                  <a:srgbClr val="FFFF00"/>
                </a:highlight>
              </a:rPr>
              <a:t>by using suitable weights!</a:t>
            </a:r>
          </a:p>
        </p:txBody>
      </p:sp>
    </p:spTree>
    <p:extLst>
      <p:ext uri="{BB962C8B-B14F-4D97-AF65-F5344CB8AC3E}">
        <p14:creationId xmlns:p14="http://schemas.microsoft.com/office/powerpoint/2010/main" val="2986017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Matches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259F5-FD47-354E-AF8F-E2A64E09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16" y="1939274"/>
            <a:ext cx="5727693" cy="65138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514E2B-62F2-6046-A112-29D6C19C255B}"/>
              </a:ext>
            </a:extLst>
          </p:cNvPr>
          <p:cNvSpPr/>
          <p:nvPr/>
        </p:nvSpPr>
        <p:spPr>
          <a:xfrm>
            <a:off x="6935894" y="2275840"/>
            <a:ext cx="5635413" cy="438190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latin typeface="Optima"/>
                <a:cs typeface="Optima"/>
              </a:rPr>
              <a:t>If we weight the red edges as 1 and the other edges as 0, then a maximum-weight path from source to sink solves the Symbol Matching Problem!</a:t>
            </a:r>
            <a:endParaRPr lang="en-US" sz="5120" i="1" dirty="0">
              <a:latin typeface="Optima"/>
              <a:cs typeface="Optim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EF7A6-AC82-074C-B0A7-8502935A8942}"/>
              </a:ext>
            </a:extLst>
          </p:cNvPr>
          <p:cNvSpPr/>
          <p:nvPr/>
        </p:nvSpPr>
        <p:spPr>
          <a:xfrm>
            <a:off x="6935894" y="6980710"/>
            <a:ext cx="5635413" cy="1930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dirty="0">
                <a:solidFill>
                  <a:srgbClr val="FF0000"/>
                </a:solidFill>
                <a:latin typeface="Optima"/>
                <a:cs typeface="Optima"/>
              </a:rPr>
              <a:t>But</a:t>
            </a:r>
            <a:r>
              <a:rPr lang="en-US" sz="3982" dirty="0">
                <a:latin typeface="Optima"/>
                <a:cs typeface="Optima"/>
              </a:rPr>
              <a:t> we haven’t said how to </a:t>
            </a:r>
            <a:r>
              <a:rPr lang="en-US" sz="3982" i="1" dirty="0">
                <a:latin typeface="Optima"/>
                <a:cs typeface="Optima"/>
              </a:rPr>
              <a:t>find</a:t>
            </a:r>
            <a:r>
              <a:rPr lang="en-US" sz="3982" dirty="0">
                <a:latin typeface="Optima"/>
                <a:cs typeface="Optima"/>
              </a:rPr>
              <a:t> the </a:t>
            </a:r>
            <a:r>
              <a:rPr lang="en-US" sz="3982" b="1" dirty="0">
                <a:latin typeface="Optima"/>
                <a:cs typeface="Optima"/>
              </a:rPr>
              <a:t>maximum</a:t>
            </a:r>
            <a:r>
              <a:rPr lang="en-US" sz="3982" dirty="0">
                <a:latin typeface="Optima"/>
                <a:cs typeface="Optima"/>
              </a:rPr>
              <a:t> length of a path.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198067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How Do We Compare Biological Sequences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650240" y="866987"/>
            <a:ext cx="11704320" cy="726101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56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Sequence Comparison to Biological Insights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The Alignment Game and the Longest Common Subsequence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The Manhattan Tourist Problem </a:t>
            </a:r>
          </a:p>
          <a:p>
            <a:pPr>
              <a:lnSpc>
                <a:spcPct val="120000"/>
              </a:lnSpc>
            </a:pPr>
            <a:r>
              <a:rPr lang="en-US" sz="3413" b="1" dirty="0">
                <a:cs typeface="Arial" charset="0"/>
              </a:rPr>
              <a:t>Dynamic Programming and Backtracking Pointers 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Manhattan to the Alignment Graph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Global to Local Alignment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Penalizing Insertions and Deletions in Sequence Alignment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Space-Efficient Sequence Alignment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Multiple Sequence Alignment</a:t>
            </a:r>
            <a:endParaRPr lang="en-US" sz="3413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549702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Arrow Connector 110"/>
          <p:cNvCxnSpPr/>
          <p:nvPr/>
        </p:nvCxnSpPr>
        <p:spPr>
          <a:xfrm flipV="1">
            <a:off x="9146610" y="8846100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0637450" y="7388041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Oval 271"/>
          <p:cNvSpPr/>
          <p:nvPr/>
        </p:nvSpPr>
        <p:spPr>
          <a:xfrm>
            <a:off x="2629502" y="889252"/>
            <a:ext cx="854714" cy="854714"/>
          </a:xfrm>
          <a:prstGeom prst="ellipse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4516967" y="87297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5" name="Oval 274"/>
          <p:cNvSpPr/>
          <p:nvPr/>
        </p:nvSpPr>
        <p:spPr>
          <a:xfrm>
            <a:off x="6404433" y="87297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 dirty="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7" name="Oval 276"/>
          <p:cNvSpPr/>
          <p:nvPr/>
        </p:nvSpPr>
        <p:spPr>
          <a:xfrm>
            <a:off x="8291898" y="87297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9" name="Oval 278"/>
          <p:cNvSpPr/>
          <p:nvPr/>
        </p:nvSpPr>
        <p:spPr>
          <a:xfrm>
            <a:off x="10179363" y="87195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2629502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3" name="Oval 282"/>
          <p:cNvSpPr/>
          <p:nvPr/>
        </p:nvSpPr>
        <p:spPr>
          <a:xfrm>
            <a:off x="4516967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6404433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8291898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10179363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2629502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9" name="Oval 288"/>
          <p:cNvSpPr/>
          <p:nvPr/>
        </p:nvSpPr>
        <p:spPr>
          <a:xfrm>
            <a:off x="4516967" y="4646886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6404433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1" name="Oval 290"/>
          <p:cNvSpPr/>
          <p:nvPr/>
        </p:nvSpPr>
        <p:spPr>
          <a:xfrm>
            <a:off x="8291898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2" name="Oval 291"/>
          <p:cNvSpPr/>
          <p:nvPr/>
        </p:nvSpPr>
        <p:spPr>
          <a:xfrm>
            <a:off x="10179363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2629502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4" name="Oval 293"/>
          <p:cNvSpPr/>
          <p:nvPr/>
        </p:nvSpPr>
        <p:spPr>
          <a:xfrm>
            <a:off x="4516967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6404433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8291898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10179363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0" name="Oval 299"/>
          <p:cNvSpPr/>
          <p:nvPr/>
        </p:nvSpPr>
        <p:spPr>
          <a:xfrm>
            <a:off x="2639334" y="842284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4516967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6404433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3" name="Oval 302"/>
          <p:cNvSpPr/>
          <p:nvPr/>
        </p:nvSpPr>
        <p:spPr>
          <a:xfrm>
            <a:off x="8291898" y="842284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10179363" y="8422840"/>
            <a:ext cx="854714" cy="854714"/>
          </a:xfrm>
          <a:prstGeom prst="ellipse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cxnSp>
        <p:nvCxnSpPr>
          <p:cNvPr id="305" name="Straight Arrow Connector 304"/>
          <p:cNvCxnSpPr>
            <a:stCxn id="272" idx="6"/>
            <a:endCxn id="273" idx="2"/>
          </p:cNvCxnSpPr>
          <p:nvPr/>
        </p:nvCxnSpPr>
        <p:spPr>
          <a:xfrm flipV="1">
            <a:off x="3484216" y="1300336"/>
            <a:ext cx="1032751" cy="162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73" idx="6"/>
            <a:endCxn id="275" idx="2"/>
          </p:cNvCxnSpPr>
          <p:nvPr/>
        </p:nvCxnSpPr>
        <p:spPr>
          <a:xfrm>
            <a:off x="5371681" y="1300336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75" idx="6"/>
            <a:endCxn id="277" idx="2"/>
          </p:cNvCxnSpPr>
          <p:nvPr/>
        </p:nvCxnSpPr>
        <p:spPr>
          <a:xfrm>
            <a:off x="7259147" y="1300336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77" idx="6"/>
            <a:endCxn id="279" idx="2"/>
          </p:cNvCxnSpPr>
          <p:nvPr/>
        </p:nvCxnSpPr>
        <p:spPr>
          <a:xfrm flipV="1">
            <a:off x="9146612" y="1299312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79" idx="4"/>
            <a:endCxn id="287" idx="0"/>
          </p:cNvCxnSpPr>
          <p:nvPr/>
        </p:nvCxnSpPr>
        <p:spPr>
          <a:xfrm>
            <a:off x="10606720" y="172666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77" idx="4"/>
            <a:endCxn id="286" idx="0"/>
          </p:cNvCxnSpPr>
          <p:nvPr/>
        </p:nvCxnSpPr>
        <p:spPr>
          <a:xfrm>
            <a:off x="8719255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75" idx="4"/>
            <a:endCxn id="285" idx="0"/>
          </p:cNvCxnSpPr>
          <p:nvPr/>
        </p:nvCxnSpPr>
        <p:spPr>
          <a:xfrm>
            <a:off x="6831790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73" idx="4"/>
            <a:endCxn id="283" idx="0"/>
          </p:cNvCxnSpPr>
          <p:nvPr/>
        </p:nvCxnSpPr>
        <p:spPr>
          <a:xfrm>
            <a:off x="4944324" y="1727693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72" idx="4"/>
            <a:endCxn id="281" idx="0"/>
          </p:cNvCxnSpPr>
          <p:nvPr/>
        </p:nvCxnSpPr>
        <p:spPr>
          <a:xfrm>
            <a:off x="3056859" y="1743967"/>
            <a:ext cx="0" cy="101647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281" idx="6"/>
            <a:endCxn id="283" idx="2"/>
          </p:cNvCxnSpPr>
          <p:nvPr/>
        </p:nvCxnSpPr>
        <p:spPr>
          <a:xfrm flipV="1">
            <a:off x="3484216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283" idx="6"/>
            <a:endCxn id="285" idx="2"/>
          </p:cNvCxnSpPr>
          <p:nvPr/>
        </p:nvCxnSpPr>
        <p:spPr>
          <a:xfrm>
            <a:off x="5371681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85" idx="6"/>
            <a:endCxn id="286" idx="2"/>
          </p:cNvCxnSpPr>
          <p:nvPr/>
        </p:nvCxnSpPr>
        <p:spPr>
          <a:xfrm>
            <a:off x="7259147" y="318780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86" idx="6"/>
            <a:endCxn id="287" idx="2"/>
          </p:cNvCxnSpPr>
          <p:nvPr/>
        </p:nvCxnSpPr>
        <p:spPr>
          <a:xfrm flipV="1">
            <a:off x="9146612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81" idx="4"/>
            <a:endCxn id="288" idx="0"/>
          </p:cNvCxnSpPr>
          <p:nvPr/>
        </p:nvCxnSpPr>
        <p:spPr>
          <a:xfrm>
            <a:off x="3056859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3" idx="4"/>
            <a:endCxn id="289" idx="0"/>
          </p:cNvCxnSpPr>
          <p:nvPr/>
        </p:nvCxnSpPr>
        <p:spPr>
          <a:xfrm>
            <a:off x="4944324" y="3614135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285" idx="4"/>
            <a:endCxn id="290" idx="0"/>
          </p:cNvCxnSpPr>
          <p:nvPr/>
        </p:nvCxnSpPr>
        <p:spPr>
          <a:xfrm>
            <a:off x="6831790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286" idx="4"/>
            <a:endCxn id="291" idx="0"/>
          </p:cNvCxnSpPr>
          <p:nvPr/>
        </p:nvCxnSpPr>
        <p:spPr>
          <a:xfrm>
            <a:off x="8719255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287" idx="4"/>
            <a:endCxn id="292" idx="0"/>
          </p:cNvCxnSpPr>
          <p:nvPr/>
        </p:nvCxnSpPr>
        <p:spPr>
          <a:xfrm>
            <a:off x="10606720" y="3614135"/>
            <a:ext cx="0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>
            <a:stCxn id="288" idx="6"/>
            <a:endCxn id="289" idx="2"/>
          </p:cNvCxnSpPr>
          <p:nvPr/>
        </p:nvCxnSpPr>
        <p:spPr>
          <a:xfrm flipV="1">
            <a:off x="3484216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289" idx="6"/>
            <a:endCxn id="290" idx="2"/>
          </p:cNvCxnSpPr>
          <p:nvPr/>
        </p:nvCxnSpPr>
        <p:spPr>
          <a:xfrm>
            <a:off x="5371681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290" idx="6"/>
            <a:endCxn id="291" idx="2"/>
          </p:cNvCxnSpPr>
          <p:nvPr/>
        </p:nvCxnSpPr>
        <p:spPr>
          <a:xfrm>
            <a:off x="7259147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291" idx="6"/>
            <a:endCxn id="292" idx="2"/>
          </p:cNvCxnSpPr>
          <p:nvPr/>
        </p:nvCxnSpPr>
        <p:spPr>
          <a:xfrm>
            <a:off x="9146612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>
            <a:stCxn id="288" idx="4"/>
            <a:endCxn id="293" idx="0"/>
          </p:cNvCxnSpPr>
          <p:nvPr/>
        </p:nvCxnSpPr>
        <p:spPr>
          <a:xfrm>
            <a:off x="3056859" y="5502624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>
            <a:stCxn id="289" idx="4"/>
            <a:endCxn id="294" idx="0"/>
          </p:cNvCxnSpPr>
          <p:nvPr/>
        </p:nvCxnSpPr>
        <p:spPr>
          <a:xfrm>
            <a:off x="4944324" y="5501600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>
            <a:stCxn id="290" idx="4"/>
            <a:endCxn id="297" idx="0"/>
          </p:cNvCxnSpPr>
          <p:nvPr/>
        </p:nvCxnSpPr>
        <p:spPr>
          <a:xfrm>
            <a:off x="6831790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>
            <a:stCxn id="291" idx="4"/>
            <a:endCxn id="298" idx="0"/>
          </p:cNvCxnSpPr>
          <p:nvPr/>
        </p:nvCxnSpPr>
        <p:spPr>
          <a:xfrm>
            <a:off x="8719255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>
            <a:stCxn id="292" idx="4"/>
            <a:endCxn id="299" idx="0"/>
          </p:cNvCxnSpPr>
          <p:nvPr/>
        </p:nvCxnSpPr>
        <p:spPr>
          <a:xfrm>
            <a:off x="10606720" y="5502624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stCxn id="293" idx="6"/>
            <a:endCxn id="294" idx="2"/>
          </p:cNvCxnSpPr>
          <p:nvPr/>
        </p:nvCxnSpPr>
        <p:spPr>
          <a:xfrm>
            <a:off x="3484216" y="6961708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>
            <a:stCxn id="294" idx="6"/>
            <a:endCxn id="297" idx="2"/>
          </p:cNvCxnSpPr>
          <p:nvPr/>
        </p:nvCxnSpPr>
        <p:spPr>
          <a:xfrm>
            <a:off x="5371681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>
            <a:stCxn id="297" idx="6"/>
            <a:endCxn id="298" idx="2"/>
          </p:cNvCxnSpPr>
          <p:nvPr/>
        </p:nvCxnSpPr>
        <p:spPr>
          <a:xfrm>
            <a:off x="7259147" y="696273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298" idx="6"/>
            <a:endCxn id="299" idx="2"/>
          </p:cNvCxnSpPr>
          <p:nvPr/>
        </p:nvCxnSpPr>
        <p:spPr>
          <a:xfrm flipV="1">
            <a:off x="9146612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>
            <a:stCxn id="293" idx="4"/>
            <a:endCxn id="300" idx="0"/>
          </p:cNvCxnSpPr>
          <p:nvPr/>
        </p:nvCxnSpPr>
        <p:spPr>
          <a:xfrm>
            <a:off x="3056860" y="7389065"/>
            <a:ext cx="9832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stCxn id="294" idx="4"/>
            <a:endCxn id="301" idx="0"/>
          </p:cNvCxnSpPr>
          <p:nvPr/>
        </p:nvCxnSpPr>
        <p:spPr>
          <a:xfrm>
            <a:off x="4944324" y="7389065"/>
            <a:ext cx="0" cy="10307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/>
          <p:cNvCxnSpPr>
            <a:stCxn id="297" idx="4"/>
            <a:endCxn id="302" idx="0"/>
          </p:cNvCxnSpPr>
          <p:nvPr/>
        </p:nvCxnSpPr>
        <p:spPr>
          <a:xfrm>
            <a:off x="6831790" y="7390089"/>
            <a:ext cx="0" cy="10296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stCxn id="298" idx="4"/>
            <a:endCxn id="303" idx="0"/>
          </p:cNvCxnSpPr>
          <p:nvPr/>
        </p:nvCxnSpPr>
        <p:spPr>
          <a:xfrm>
            <a:off x="8719255" y="739008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stCxn id="300" idx="6"/>
            <a:endCxn id="301" idx="2"/>
          </p:cNvCxnSpPr>
          <p:nvPr/>
        </p:nvCxnSpPr>
        <p:spPr>
          <a:xfrm flipV="1">
            <a:off x="3494047" y="8847125"/>
            <a:ext cx="1022919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stCxn id="301" idx="6"/>
            <a:endCxn id="302" idx="2"/>
          </p:cNvCxnSpPr>
          <p:nvPr/>
        </p:nvCxnSpPr>
        <p:spPr>
          <a:xfrm>
            <a:off x="5371681" y="8847125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stCxn id="302" idx="6"/>
            <a:endCxn id="303" idx="2"/>
          </p:cNvCxnSpPr>
          <p:nvPr/>
        </p:nvCxnSpPr>
        <p:spPr>
          <a:xfrm>
            <a:off x="7259147" y="8847125"/>
            <a:ext cx="1032751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3" name="TextBox 382"/>
          <p:cNvSpPr txBox="1"/>
          <p:nvPr/>
        </p:nvSpPr>
        <p:spPr>
          <a:xfrm>
            <a:off x="4895112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384" name="TextBox 383"/>
          <p:cNvSpPr txBox="1"/>
          <p:nvPr/>
        </p:nvSpPr>
        <p:spPr>
          <a:xfrm>
            <a:off x="3017478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1053797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386" name="TextBox 385"/>
          <p:cNvSpPr txBox="1"/>
          <p:nvPr/>
        </p:nvSpPr>
        <p:spPr>
          <a:xfrm>
            <a:off x="867004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6782577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3007646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4895112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6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6782577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391" name="TextBox 390"/>
          <p:cNvSpPr txBox="1"/>
          <p:nvPr/>
        </p:nvSpPr>
        <p:spPr>
          <a:xfrm>
            <a:off x="8687388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392" name="TextBox 391"/>
          <p:cNvSpPr txBox="1"/>
          <p:nvPr/>
        </p:nvSpPr>
        <p:spPr>
          <a:xfrm>
            <a:off x="10515952" y="3699835"/>
            <a:ext cx="24299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93" name="TextBox 392"/>
          <p:cNvSpPr txBox="1"/>
          <p:nvPr/>
        </p:nvSpPr>
        <p:spPr>
          <a:xfrm>
            <a:off x="3051356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491245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678257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8687388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10523789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3051356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grpSp>
        <p:nvGrpSpPr>
          <p:cNvPr id="399" name="Group 398"/>
          <p:cNvGrpSpPr/>
          <p:nvPr/>
        </p:nvGrpSpPr>
        <p:grpSpPr>
          <a:xfrm>
            <a:off x="3659706" y="665931"/>
            <a:ext cx="6042227" cy="8170722"/>
            <a:chOff x="2573230" y="468232"/>
            <a:chExt cx="4248441" cy="5745039"/>
          </a:xfrm>
        </p:grpSpPr>
        <p:sp>
          <p:nvSpPr>
            <p:cNvPr id="400" name="TextBox 399"/>
            <p:cNvSpPr txBox="1"/>
            <p:nvPr/>
          </p:nvSpPr>
          <p:spPr>
            <a:xfrm>
              <a:off x="2583502" y="46823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911676" y="488025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5232524" y="470566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559648" y="484465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2587036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3918390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5231709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6569663" y="179769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257323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391839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7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231709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6571843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2581892" y="445193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3946000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231709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6571843" y="4453201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258350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946000" y="577528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527747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6583468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</p:grpSp>
      <p:sp>
        <p:nvSpPr>
          <p:cNvPr id="420" name="TextBox 419"/>
          <p:cNvSpPr txBox="1"/>
          <p:nvPr/>
        </p:nvSpPr>
        <p:spPr>
          <a:xfrm>
            <a:off x="491245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6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678257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8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8687388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423" name="TextBox 422"/>
          <p:cNvSpPr txBox="1"/>
          <p:nvPr/>
        </p:nvSpPr>
        <p:spPr>
          <a:xfrm>
            <a:off x="10582691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3</a:t>
            </a:r>
          </a:p>
        </p:txBody>
      </p:sp>
      <p:cxnSp>
        <p:nvCxnSpPr>
          <p:cNvPr id="378" name="Straight Arrow Connector 377"/>
          <p:cNvCxnSpPr/>
          <p:nvPr/>
        </p:nvCxnSpPr>
        <p:spPr>
          <a:xfrm>
            <a:off x="10637450" y="7391083"/>
            <a:ext cx="0" cy="1033775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/>
          <p:nvPr/>
        </p:nvCxnSpPr>
        <p:spPr>
          <a:xfrm>
            <a:off x="9169023" y="8847124"/>
            <a:ext cx="1032751" cy="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62453" y="7771808"/>
            <a:ext cx="1842347" cy="193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srgbClr val="00B050"/>
                </a:solidFill>
                <a:latin typeface="Calibri"/>
                <a:cs typeface="Arial" charset="0"/>
              </a:rPr>
              <a:t>South </a:t>
            </a: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or </a:t>
            </a:r>
            <a:r>
              <a:rPr lang="en-US" sz="3982" b="1" kern="1200" dirty="0">
                <a:solidFill>
                  <a:srgbClr val="0000FF"/>
                </a:solidFill>
                <a:latin typeface="Calibri"/>
                <a:cs typeface="Arial" charset="0"/>
              </a:rPr>
              <a:t>East</a:t>
            </a: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1792734"/>
            <a:ext cx="2639333" cy="429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alibri"/>
                <a:cs typeface="Arial" charset="0"/>
              </a:rPr>
              <a:t>There are only 2 ways to arrive to the sink: 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alibri"/>
                <a:cs typeface="Arial" charset="0"/>
              </a:rPr>
              <a:t>by moving </a:t>
            </a:r>
            <a:r>
              <a:rPr lang="en-US" sz="3413" b="1" kern="1200" dirty="0">
                <a:solidFill>
                  <a:srgbClr val="00B050"/>
                </a:solidFill>
                <a:latin typeface="Calibri"/>
                <a:cs typeface="Arial" charset="0"/>
              </a:rPr>
              <a:t>South ↓ 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alibri"/>
                <a:cs typeface="Arial" charset="0"/>
              </a:rPr>
              <a:t>or by moving </a:t>
            </a:r>
            <a:r>
              <a:rPr lang="en-US" sz="3413" b="1" kern="1200" dirty="0">
                <a:solidFill>
                  <a:srgbClr val="0000FF"/>
                </a:solidFill>
                <a:latin typeface="Calibri"/>
                <a:cs typeface="Arial" charset="0"/>
              </a:rPr>
              <a:t>East </a:t>
            </a:r>
            <a:r>
              <a:rPr lang="en-US" sz="3413" b="1" kern="1200" dirty="0">
                <a:solidFill>
                  <a:srgbClr val="0000FF"/>
                </a:solidFill>
                <a:latin typeface="Arial" charset="0"/>
                <a:cs typeface="Arial" charset="0"/>
              </a:rPr>
              <a:t>→</a:t>
            </a:r>
            <a:endParaRPr lang="en-US" sz="3413" b="1" kern="1200" dirty="0">
              <a:solidFill>
                <a:srgbClr val="0000FF"/>
              </a:solidFill>
              <a:latin typeface="Calibri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82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Arrow Connector 110"/>
          <p:cNvCxnSpPr/>
          <p:nvPr/>
        </p:nvCxnSpPr>
        <p:spPr>
          <a:xfrm flipV="1">
            <a:off x="9146610" y="8846100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0637450" y="7388041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Oval 271"/>
          <p:cNvSpPr/>
          <p:nvPr/>
        </p:nvSpPr>
        <p:spPr>
          <a:xfrm>
            <a:off x="2629502" y="889252"/>
            <a:ext cx="854714" cy="854714"/>
          </a:xfrm>
          <a:prstGeom prst="ellipse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4516967" y="87297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5" name="Oval 274"/>
          <p:cNvSpPr/>
          <p:nvPr/>
        </p:nvSpPr>
        <p:spPr>
          <a:xfrm>
            <a:off x="6404433" y="87297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 dirty="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7" name="Oval 276"/>
          <p:cNvSpPr/>
          <p:nvPr/>
        </p:nvSpPr>
        <p:spPr>
          <a:xfrm>
            <a:off x="8291898" y="87297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9" name="Oval 278"/>
          <p:cNvSpPr/>
          <p:nvPr/>
        </p:nvSpPr>
        <p:spPr>
          <a:xfrm>
            <a:off x="10179363" y="87195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2629502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3" name="Oval 282"/>
          <p:cNvSpPr/>
          <p:nvPr/>
        </p:nvSpPr>
        <p:spPr>
          <a:xfrm>
            <a:off x="4516967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6404433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8291898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10179363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2629502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9" name="Oval 288"/>
          <p:cNvSpPr/>
          <p:nvPr/>
        </p:nvSpPr>
        <p:spPr>
          <a:xfrm>
            <a:off x="4516967" y="4646886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6404433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1" name="Oval 290"/>
          <p:cNvSpPr/>
          <p:nvPr/>
        </p:nvSpPr>
        <p:spPr>
          <a:xfrm>
            <a:off x="8291898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2" name="Oval 291"/>
          <p:cNvSpPr/>
          <p:nvPr/>
        </p:nvSpPr>
        <p:spPr>
          <a:xfrm>
            <a:off x="10179363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2629502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4" name="Oval 293"/>
          <p:cNvSpPr/>
          <p:nvPr/>
        </p:nvSpPr>
        <p:spPr>
          <a:xfrm>
            <a:off x="4516967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6404433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8291898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10179363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0" name="Oval 299"/>
          <p:cNvSpPr/>
          <p:nvPr/>
        </p:nvSpPr>
        <p:spPr>
          <a:xfrm>
            <a:off x="2639334" y="842284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4516967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6404433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3" name="Oval 302"/>
          <p:cNvSpPr/>
          <p:nvPr/>
        </p:nvSpPr>
        <p:spPr>
          <a:xfrm>
            <a:off x="8291898" y="842284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10179363" y="8422840"/>
            <a:ext cx="854714" cy="854714"/>
          </a:xfrm>
          <a:prstGeom prst="ellipse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cxnSp>
        <p:nvCxnSpPr>
          <p:cNvPr id="305" name="Straight Arrow Connector 304"/>
          <p:cNvCxnSpPr>
            <a:stCxn id="272" idx="6"/>
            <a:endCxn id="273" idx="2"/>
          </p:cNvCxnSpPr>
          <p:nvPr/>
        </p:nvCxnSpPr>
        <p:spPr>
          <a:xfrm flipV="1">
            <a:off x="3484216" y="1300336"/>
            <a:ext cx="1032751" cy="162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73" idx="6"/>
            <a:endCxn id="275" idx="2"/>
          </p:cNvCxnSpPr>
          <p:nvPr/>
        </p:nvCxnSpPr>
        <p:spPr>
          <a:xfrm>
            <a:off x="5371681" y="1300336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75" idx="6"/>
            <a:endCxn id="277" idx="2"/>
          </p:cNvCxnSpPr>
          <p:nvPr/>
        </p:nvCxnSpPr>
        <p:spPr>
          <a:xfrm>
            <a:off x="7259147" y="1300336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77" idx="6"/>
            <a:endCxn id="279" idx="2"/>
          </p:cNvCxnSpPr>
          <p:nvPr/>
        </p:nvCxnSpPr>
        <p:spPr>
          <a:xfrm flipV="1">
            <a:off x="9146612" y="1299312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79" idx="4"/>
            <a:endCxn id="287" idx="0"/>
          </p:cNvCxnSpPr>
          <p:nvPr/>
        </p:nvCxnSpPr>
        <p:spPr>
          <a:xfrm>
            <a:off x="10606720" y="172666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77" idx="4"/>
            <a:endCxn id="286" idx="0"/>
          </p:cNvCxnSpPr>
          <p:nvPr/>
        </p:nvCxnSpPr>
        <p:spPr>
          <a:xfrm>
            <a:off x="8719255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75" idx="4"/>
            <a:endCxn id="285" idx="0"/>
          </p:cNvCxnSpPr>
          <p:nvPr/>
        </p:nvCxnSpPr>
        <p:spPr>
          <a:xfrm>
            <a:off x="6831790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73" idx="4"/>
            <a:endCxn id="283" idx="0"/>
          </p:cNvCxnSpPr>
          <p:nvPr/>
        </p:nvCxnSpPr>
        <p:spPr>
          <a:xfrm>
            <a:off x="4944324" y="1727693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72" idx="4"/>
            <a:endCxn id="281" idx="0"/>
          </p:cNvCxnSpPr>
          <p:nvPr/>
        </p:nvCxnSpPr>
        <p:spPr>
          <a:xfrm>
            <a:off x="3056859" y="1743967"/>
            <a:ext cx="0" cy="101647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281" idx="6"/>
            <a:endCxn id="283" idx="2"/>
          </p:cNvCxnSpPr>
          <p:nvPr/>
        </p:nvCxnSpPr>
        <p:spPr>
          <a:xfrm flipV="1">
            <a:off x="3484216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283" idx="6"/>
            <a:endCxn id="285" idx="2"/>
          </p:cNvCxnSpPr>
          <p:nvPr/>
        </p:nvCxnSpPr>
        <p:spPr>
          <a:xfrm>
            <a:off x="5371681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85" idx="6"/>
            <a:endCxn id="286" idx="2"/>
          </p:cNvCxnSpPr>
          <p:nvPr/>
        </p:nvCxnSpPr>
        <p:spPr>
          <a:xfrm>
            <a:off x="7259147" y="318780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86" idx="6"/>
            <a:endCxn id="287" idx="2"/>
          </p:cNvCxnSpPr>
          <p:nvPr/>
        </p:nvCxnSpPr>
        <p:spPr>
          <a:xfrm flipV="1">
            <a:off x="9146612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81" idx="4"/>
            <a:endCxn id="288" idx="0"/>
          </p:cNvCxnSpPr>
          <p:nvPr/>
        </p:nvCxnSpPr>
        <p:spPr>
          <a:xfrm>
            <a:off x="3056859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3" idx="4"/>
            <a:endCxn id="289" idx="0"/>
          </p:cNvCxnSpPr>
          <p:nvPr/>
        </p:nvCxnSpPr>
        <p:spPr>
          <a:xfrm>
            <a:off x="4944324" y="3614135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285" idx="4"/>
            <a:endCxn id="290" idx="0"/>
          </p:cNvCxnSpPr>
          <p:nvPr/>
        </p:nvCxnSpPr>
        <p:spPr>
          <a:xfrm>
            <a:off x="6831790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286" idx="4"/>
            <a:endCxn id="291" idx="0"/>
          </p:cNvCxnSpPr>
          <p:nvPr/>
        </p:nvCxnSpPr>
        <p:spPr>
          <a:xfrm>
            <a:off x="8719255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287" idx="4"/>
            <a:endCxn id="292" idx="0"/>
          </p:cNvCxnSpPr>
          <p:nvPr/>
        </p:nvCxnSpPr>
        <p:spPr>
          <a:xfrm>
            <a:off x="10606720" y="3614135"/>
            <a:ext cx="0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>
            <a:stCxn id="288" idx="6"/>
            <a:endCxn id="289" idx="2"/>
          </p:cNvCxnSpPr>
          <p:nvPr/>
        </p:nvCxnSpPr>
        <p:spPr>
          <a:xfrm flipV="1">
            <a:off x="3484216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289" idx="6"/>
            <a:endCxn id="290" idx="2"/>
          </p:cNvCxnSpPr>
          <p:nvPr/>
        </p:nvCxnSpPr>
        <p:spPr>
          <a:xfrm>
            <a:off x="5371681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290" idx="6"/>
            <a:endCxn id="291" idx="2"/>
          </p:cNvCxnSpPr>
          <p:nvPr/>
        </p:nvCxnSpPr>
        <p:spPr>
          <a:xfrm>
            <a:off x="7259147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291" idx="6"/>
            <a:endCxn id="292" idx="2"/>
          </p:cNvCxnSpPr>
          <p:nvPr/>
        </p:nvCxnSpPr>
        <p:spPr>
          <a:xfrm>
            <a:off x="9146612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>
            <a:stCxn id="288" idx="4"/>
            <a:endCxn id="293" idx="0"/>
          </p:cNvCxnSpPr>
          <p:nvPr/>
        </p:nvCxnSpPr>
        <p:spPr>
          <a:xfrm>
            <a:off x="3056859" y="5502624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>
            <a:stCxn id="289" idx="4"/>
            <a:endCxn id="294" idx="0"/>
          </p:cNvCxnSpPr>
          <p:nvPr/>
        </p:nvCxnSpPr>
        <p:spPr>
          <a:xfrm>
            <a:off x="4944324" y="5501600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>
            <a:stCxn id="290" idx="4"/>
            <a:endCxn id="297" idx="0"/>
          </p:cNvCxnSpPr>
          <p:nvPr/>
        </p:nvCxnSpPr>
        <p:spPr>
          <a:xfrm>
            <a:off x="6831790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>
            <a:stCxn id="291" idx="4"/>
            <a:endCxn id="298" idx="0"/>
          </p:cNvCxnSpPr>
          <p:nvPr/>
        </p:nvCxnSpPr>
        <p:spPr>
          <a:xfrm>
            <a:off x="8719255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>
            <a:stCxn id="292" idx="4"/>
            <a:endCxn id="299" idx="0"/>
          </p:cNvCxnSpPr>
          <p:nvPr/>
        </p:nvCxnSpPr>
        <p:spPr>
          <a:xfrm>
            <a:off x="10606720" y="5502624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stCxn id="293" idx="6"/>
            <a:endCxn id="294" idx="2"/>
          </p:cNvCxnSpPr>
          <p:nvPr/>
        </p:nvCxnSpPr>
        <p:spPr>
          <a:xfrm>
            <a:off x="3484216" y="6961708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>
            <a:stCxn id="294" idx="6"/>
            <a:endCxn id="297" idx="2"/>
          </p:cNvCxnSpPr>
          <p:nvPr/>
        </p:nvCxnSpPr>
        <p:spPr>
          <a:xfrm>
            <a:off x="5371681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>
            <a:stCxn id="297" idx="6"/>
            <a:endCxn id="298" idx="2"/>
          </p:cNvCxnSpPr>
          <p:nvPr/>
        </p:nvCxnSpPr>
        <p:spPr>
          <a:xfrm>
            <a:off x="7259147" y="696273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298" idx="6"/>
            <a:endCxn id="299" idx="2"/>
          </p:cNvCxnSpPr>
          <p:nvPr/>
        </p:nvCxnSpPr>
        <p:spPr>
          <a:xfrm flipV="1">
            <a:off x="9146612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>
            <a:stCxn id="293" idx="4"/>
            <a:endCxn id="300" idx="0"/>
          </p:cNvCxnSpPr>
          <p:nvPr/>
        </p:nvCxnSpPr>
        <p:spPr>
          <a:xfrm>
            <a:off x="3056860" y="7389065"/>
            <a:ext cx="9832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stCxn id="294" idx="4"/>
            <a:endCxn id="301" idx="0"/>
          </p:cNvCxnSpPr>
          <p:nvPr/>
        </p:nvCxnSpPr>
        <p:spPr>
          <a:xfrm>
            <a:off x="4944324" y="7389065"/>
            <a:ext cx="0" cy="10307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/>
          <p:cNvCxnSpPr>
            <a:stCxn id="297" idx="4"/>
            <a:endCxn id="302" idx="0"/>
          </p:cNvCxnSpPr>
          <p:nvPr/>
        </p:nvCxnSpPr>
        <p:spPr>
          <a:xfrm>
            <a:off x="6831790" y="7390089"/>
            <a:ext cx="0" cy="10296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stCxn id="298" idx="4"/>
            <a:endCxn id="303" idx="0"/>
          </p:cNvCxnSpPr>
          <p:nvPr/>
        </p:nvCxnSpPr>
        <p:spPr>
          <a:xfrm>
            <a:off x="8719255" y="739008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stCxn id="300" idx="6"/>
            <a:endCxn id="301" idx="2"/>
          </p:cNvCxnSpPr>
          <p:nvPr/>
        </p:nvCxnSpPr>
        <p:spPr>
          <a:xfrm flipV="1">
            <a:off x="3494047" y="8847125"/>
            <a:ext cx="1022919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stCxn id="301" idx="6"/>
            <a:endCxn id="302" idx="2"/>
          </p:cNvCxnSpPr>
          <p:nvPr/>
        </p:nvCxnSpPr>
        <p:spPr>
          <a:xfrm>
            <a:off x="5371681" y="8847125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stCxn id="302" idx="6"/>
            <a:endCxn id="303" idx="2"/>
          </p:cNvCxnSpPr>
          <p:nvPr/>
        </p:nvCxnSpPr>
        <p:spPr>
          <a:xfrm>
            <a:off x="7259147" y="8847125"/>
            <a:ext cx="1032751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3" name="TextBox 382"/>
          <p:cNvSpPr txBox="1"/>
          <p:nvPr/>
        </p:nvSpPr>
        <p:spPr>
          <a:xfrm>
            <a:off x="4895112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384" name="TextBox 383"/>
          <p:cNvSpPr txBox="1"/>
          <p:nvPr/>
        </p:nvSpPr>
        <p:spPr>
          <a:xfrm>
            <a:off x="3017478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1053797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386" name="TextBox 385"/>
          <p:cNvSpPr txBox="1"/>
          <p:nvPr/>
        </p:nvSpPr>
        <p:spPr>
          <a:xfrm>
            <a:off x="867004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6782577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3007646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4895112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6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6782577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391" name="TextBox 390"/>
          <p:cNvSpPr txBox="1"/>
          <p:nvPr/>
        </p:nvSpPr>
        <p:spPr>
          <a:xfrm>
            <a:off x="8687388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392" name="TextBox 391"/>
          <p:cNvSpPr txBox="1"/>
          <p:nvPr/>
        </p:nvSpPr>
        <p:spPr>
          <a:xfrm>
            <a:off x="10515952" y="3699835"/>
            <a:ext cx="24299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93" name="TextBox 392"/>
          <p:cNvSpPr txBox="1"/>
          <p:nvPr/>
        </p:nvSpPr>
        <p:spPr>
          <a:xfrm>
            <a:off x="3051356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491245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678257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8687388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10523789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3051356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grpSp>
        <p:nvGrpSpPr>
          <p:cNvPr id="399" name="Group 398"/>
          <p:cNvGrpSpPr/>
          <p:nvPr/>
        </p:nvGrpSpPr>
        <p:grpSpPr>
          <a:xfrm>
            <a:off x="3659706" y="665931"/>
            <a:ext cx="6042227" cy="8170722"/>
            <a:chOff x="2573230" y="468232"/>
            <a:chExt cx="4248441" cy="5745039"/>
          </a:xfrm>
        </p:grpSpPr>
        <p:sp>
          <p:nvSpPr>
            <p:cNvPr id="400" name="TextBox 399"/>
            <p:cNvSpPr txBox="1"/>
            <p:nvPr/>
          </p:nvSpPr>
          <p:spPr>
            <a:xfrm>
              <a:off x="2583502" y="46823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911676" y="488025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5232524" y="470566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559648" y="484465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2587036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3918390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5231709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6569663" y="179769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257323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391839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7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231709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6571843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2581892" y="445193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3946000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231709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6571843" y="4453201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258350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946000" y="577528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527747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6583468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</p:grpSp>
      <p:sp>
        <p:nvSpPr>
          <p:cNvPr id="420" name="TextBox 419"/>
          <p:cNvSpPr txBox="1"/>
          <p:nvPr/>
        </p:nvSpPr>
        <p:spPr>
          <a:xfrm>
            <a:off x="491245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6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678257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8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8687388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423" name="TextBox 422"/>
          <p:cNvSpPr txBox="1"/>
          <p:nvPr/>
        </p:nvSpPr>
        <p:spPr>
          <a:xfrm>
            <a:off x="10582691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3</a:t>
            </a:r>
          </a:p>
        </p:txBody>
      </p:sp>
      <p:cxnSp>
        <p:nvCxnSpPr>
          <p:cNvPr id="378" name="Straight Arrow Connector 377"/>
          <p:cNvCxnSpPr/>
          <p:nvPr/>
        </p:nvCxnSpPr>
        <p:spPr>
          <a:xfrm>
            <a:off x="10637450" y="7391083"/>
            <a:ext cx="0" cy="1033775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/>
          <p:nvPr/>
        </p:nvCxnSpPr>
        <p:spPr>
          <a:xfrm>
            <a:off x="9169023" y="8847124"/>
            <a:ext cx="1032751" cy="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62453" y="7771808"/>
            <a:ext cx="1842347" cy="193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srgbClr val="00B050"/>
                </a:solidFill>
                <a:latin typeface="Calibri"/>
                <a:cs typeface="Arial" charset="0"/>
              </a:rPr>
              <a:t>South </a:t>
            </a: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or </a:t>
            </a:r>
            <a:r>
              <a:rPr lang="en-US" sz="3982" b="1" kern="1200" dirty="0">
                <a:solidFill>
                  <a:srgbClr val="0000FF"/>
                </a:solidFill>
                <a:latin typeface="Calibri"/>
                <a:cs typeface="Arial" charset="0"/>
              </a:rPr>
              <a:t>East</a:t>
            </a: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1792734"/>
            <a:ext cx="2639333" cy="429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alibri"/>
                <a:cs typeface="Arial" charset="0"/>
              </a:rPr>
              <a:t>There are only 2 ways to arrive to the sink: 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alibri"/>
                <a:cs typeface="Arial" charset="0"/>
              </a:rPr>
              <a:t>by moving </a:t>
            </a:r>
            <a:r>
              <a:rPr lang="en-US" sz="3413" b="1" kern="1200" dirty="0">
                <a:solidFill>
                  <a:srgbClr val="00B050"/>
                </a:solidFill>
                <a:latin typeface="Calibri"/>
                <a:cs typeface="Arial" charset="0"/>
              </a:rPr>
              <a:t>South ↓ 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alibri"/>
                <a:cs typeface="Arial" charset="0"/>
              </a:rPr>
              <a:t>or by moving </a:t>
            </a:r>
            <a:r>
              <a:rPr lang="en-US" sz="3413" b="1" kern="1200" dirty="0">
                <a:solidFill>
                  <a:srgbClr val="0000FF"/>
                </a:solidFill>
                <a:latin typeface="Calibri"/>
                <a:cs typeface="Arial" charset="0"/>
              </a:rPr>
              <a:t>East </a:t>
            </a:r>
            <a:r>
              <a:rPr lang="en-US" sz="3413" b="1" kern="1200" dirty="0">
                <a:solidFill>
                  <a:srgbClr val="0000FF"/>
                </a:solidFill>
                <a:latin typeface="Arial" charset="0"/>
                <a:cs typeface="Arial" charset="0"/>
              </a:rPr>
              <a:t>→</a:t>
            </a:r>
            <a:endParaRPr lang="en-US" sz="3413" b="1" kern="1200" dirty="0">
              <a:solidFill>
                <a:srgbClr val="0000FF"/>
              </a:solidFill>
              <a:latin typeface="Calibri"/>
              <a:cs typeface="Arial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71A21E9-17CB-2B46-94E4-A066C1CB15CD}"/>
              </a:ext>
            </a:extLst>
          </p:cNvPr>
          <p:cNvSpPr/>
          <p:nvPr/>
        </p:nvSpPr>
        <p:spPr>
          <a:xfrm>
            <a:off x="914400" y="2759420"/>
            <a:ext cx="11394831" cy="4628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DOMANDA: QUAL E’ IL MODO «MIGLIORE» PER COLLEGARE IL NODO DI PARTENZA AL NODO DI ARRIVO?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518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Arrow Connector 110"/>
          <p:cNvCxnSpPr/>
          <p:nvPr/>
        </p:nvCxnSpPr>
        <p:spPr>
          <a:xfrm flipV="1">
            <a:off x="9146610" y="8846100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10637450" y="7388041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Oval 271"/>
          <p:cNvSpPr/>
          <p:nvPr/>
        </p:nvSpPr>
        <p:spPr>
          <a:xfrm>
            <a:off x="2629502" y="889252"/>
            <a:ext cx="854714" cy="854714"/>
          </a:xfrm>
          <a:prstGeom prst="ellipse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4516967" y="87297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5" name="Oval 274"/>
          <p:cNvSpPr/>
          <p:nvPr/>
        </p:nvSpPr>
        <p:spPr>
          <a:xfrm>
            <a:off x="6404433" y="87297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 dirty="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7" name="Oval 276"/>
          <p:cNvSpPr/>
          <p:nvPr/>
        </p:nvSpPr>
        <p:spPr>
          <a:xfrm>
            <a:off x="8291898" y="87297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9" name="Oval 278"/>
          <p:cNvSpPr/>
          <p:nvPr/>
        </p:nvSpPr>
        <p:spPr>
          <a:xfrm>
            <a:off x="10179363" y="87195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2629502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3" name="Oval 282"/>
          <p:cNvSpPr/>
          <p:nvPr/>
        </p:nvSpPr>
        <p:spPr>
          <a:xfrm>
            <a:off x="4516967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6404433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8291898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10179363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2629502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9" name="Oval 288"/>
          <p:cNvSpPr/>
          <p:nvPr/>
        </p:nvSpPr>
        <p:spPr>
          <a:xfrm>
            <a:off x="4516967" y="4646886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6404433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1" name="Oval 290"/>
          <p:cNvSpPr/>
          <p:nvPr/>
        </p:nvSpPr>
        <p:spPr>
          <a:xfrm>
            <a:off x="8291898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2" name="Oval 291"/>
          <p:cNvSpPr/>
          <p:nvPr/>
        </p:nvSpPr>
        <p:spPr>
          <a:xfrm>
            <a:off x="10179363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2629502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4" name="Oval 293"/>
          <p:cNvSpPr/>
          <p:nvPr/>
        </p:nvSpPr>
        <p:spPr>
          <a:xfrm>
            <a:off x="4516967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6404433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8291898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10179363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0" name="Oval 299"/>
          <p:cNvSpPr/>
          <p:nvPr/>
        </p:nvSpPr>
        <p:spPr>
          <a:xfrm>
            <a:off x="2639334" y="842284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4516967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6404433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3" name="Oval 302"/>
          <p:cNvSpPr/>
          <p:nvPr/>
        </p:nvSpPr>
        <p:spPr>
          <a:xfrm>
            <a:off x="8291898" y="842284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10179363" y="8422840"/>
            <a:ext cx="854714" cy="854714"/>
          </a:xfrm>
          <a:prstGeom prst="ellipse">
            <a:avLst/>
          </a:prstGeom>
          <a:solidFill>
            <a:schemeClr val="bg1">
              <a:alpha val="7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cxnSp>
        <p:nvCxnSpPr>
          <p:cNvPr id="305" name="Straight Arrow Connector 304"/>
          <p:cNvCxnSpPr>
            <a:stCxn id="272" idx="6"/>
            <a:endCxn id="273" idx="2"/>
          </p:cNvCxnSpPr>
          <p:nvPr/>
        </p:nvCxnSpPr>
        <p:spPr>
          <a:xfrm flipV="1">
            <a:off x="3484216" y="1300336"/>
            <a:ext cx="1032751" cy="162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73" idx="6"/>
            <a:endCxn id="275" idx="2"/>
          </p:cNvCxnSpPr>
          <p:nvPr/>
        </p:nvCxnSpPr>
        <p:spPr>
          <a:xfrm>
            <a:off x="5371681" y="1300336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75" idx="6"/>
            <a:endCxn id="277" idx="2"/>
          </p:cNvCxnSpPr>
          <p:nvPr/>
        </p:nvCxnSpPr>
        <p:spPr>
          <a:xfrm>
            <a:off x="7259147" y="1300336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77" idx="6"/>
            <a:endCxn id="279" idx="2"/>
          </p:cNvCxnSpPr>
          <p:nvPr/>
        </p:nvCxnSpPr>
        <p:spPr>
          <a:xfrm flipV="1">
            <a:off x="9146612" y="1299312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79" idx="4"/>
            <a:endCxn id="287" idx="0"/>
          </p:cNvCxnSpPr>
          <p:nvPr/>
        </p:nvCxnSpPr>
        <p:spPr>
          <a:xfrm>
            <a:off x="10606720" y="172666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77" idx="4"/>
            <a:endCxn id="286" idx="0"/>
          </p:cNvCxnSpPr>
          <p:nvPr/>
        </p:nvCxnSpPr>
        <p:spPr>
          <a:xfrm>
            <a:off x="8719255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75" idx="4"/>
            <a:endCxn id="285" idx="0"/>
          </p:cNvCxnSpPr>
          <p:nvPr/>
        </p:nvCxnSpPr>
        <p:spPr>
          <a:xfrm>
            <a:off x="6831790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73" idx="4"/>
            <a:endCxn id="283" idx="0"/>
          </p:cNvCxnSpPr>
          <p:nvPr/>
        </p:nvCxnSpPr>
        <p:spPr>
          <a:xfrm>
            <a:off x="4944324" y="1727693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72" idx="4"/>
            <a:endCxn id="281" idx="0"/>
          </p:cNvCxnSpPr>
          <p:nvPr/>
        </p:nvCxnSpPr>
        <p:spPr>
          <a:xfrm>
            <a:off x="3056859" y="1743967"/>
            <a:ext cx="0" cy="101647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281" idx="6"/>
            <a:endCxn id="283" idx="2"/>
          </p:cNvCxnSpPr>
          <p:nvPr/>
        </p:nvCxnSpPr>
        <p:spPr>
          <a:xfrm flipV="1">
            <a:off x="3484216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283" idx="6"/>
            <a:endCxn id="285" idx="2"/>
          </p:cNvCxnSpPr>
          <p:nvPr/>
        </p:nvCxnSpPr>
        <p:spPr>
          <a:xfrm>
            <a:off x="5371681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85" idx="6"/>
            <a:endCxn id="286" idx="2"/>
          </p:cNvCxnSpPr>
          <p:nvPr/>
        </p:nvCxnSpPr>
        <p:spPr>
          <a:xfrm>
            <a:off x="7259147" y="318780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86" idx="6"/>
            <a:endCxn id="287" idx="2"/>
          </p:cNvCxnSpPr>
          <p:nvPr/>
        </p:nvCxnSpPr>
        <p:spPr>
          <a:xfrm flipV="1">
            <a:off x="9146612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81" idx="4"/>
            <a:endCxn id="288" idx="0"/>
          </p:cNvCxnSpPr>
          <p:nvPr/>
        </p:nvCxnSpPr>
        <p:spPr>
          <a:xfrm>
            <a:off x="3056859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3" idx="4"/>
            <a:endCxn id="289" idx="0"/>
          </p:cNvCxnSpPr>
          <p:nvPr/>
        </p:nvCxnSpPr>
        <p:spPr>
          <a:xfrm>
            <a:off x="4944324" y="3614135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285" idx="4"/>
            <a:endCxn id="290" idx="0"/>
          </p:cNvCxnSpPr>
          <p:nvPr/>
        </p:nvCxnSpPr>
        <p:spPr>
          <a:xfrm>
            <a:off x="6831790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286" idx="4"/>
            <a:endCxn id="291" idx="0"/>
          </p:cNvCxnSpPr>
          <p:nvPr/>
        </p:nvCxnSpPr>
        <p:spPr>
          <a:xfrm>
            <a:off x="8719255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287" idx="4"/>
            <a:endCxn id="292" idx="0"/>
          </p:cNvCxnSpPr>
          <p:nvPr/>
        </p:nvCxnSpPr>
        <p:spPr>
          <a:xfrm>
            <a:off x="10606720" y="3614135"/>
            <a:ext cx="0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>
            <a:stCxn id="288" idx="6"/>
            <a:endCxn id="289" idx="2"/>
          </p:cNvCxnSpPr>
          <p:nvPr/>
        </p:nvCxnSpPr>
        <p:spPr>
          <a:xfrm flipV="1">
            <a:off x="3484216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289" idx="6"/>
            <a:endCxn id="290" idx="2"/>
          </p:cNvCxnSpPr>
          <p:nvPr/>
        </p:nvCxnSpPr>
        <p:spPr>
          <a:xfrm>
            <a:off x="5371681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290" idx="6"/>
            <a:endCxn id="291" idx="2"/>
          </p:cNvCxnSpPr>
          <p:nvPr/>
        </p:nvCxnSpPr>
        <p:spPr>
          <a:xfrm>
            <a:off x="7259147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291" idx="6"/>
            <a:endCxn id="292" idx="2"/>
          </p:cNvCxnSpPr>
          <p:nvPr/>
        </p:nvCxnSpPr>
        <p:spPr>
          <a:xfrm>
            <a:off x="9146612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>
            <a:stCxn id="288" idx="4"/>
            <a:endCxn id="293" idx="0"/>
          </p:cNvCxnSpPr>
          <p:nvPr/>
        </p:nvCxnSpPr>
        <p:spPr>
          <a:xfrm>
            <a:off x="3056859" y="5502624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>
            <a:stCxn id="289" idx="4"/>
            <a:endCxn id="294" idx="0"/>
          </p:cNvCxnSpPr>
          <p:nvPr/>
        </p:nvCxnSpPr>
        <p:spPr>
          <a:xfrm>
            <a:off x="4944324" y="5501600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>
            <a:stCxn id="290" idx="4"/>
            <a:endCxn id="297" idx="0"/>
          </p:cNvCxnSpPr>
          <p:nvPr/>
        </p:nvCxnSpPr>
        <p:spPr>
          <a:xfrm>
            <a:off x="6831790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>
            <a:stCxn id="291" idx="4"/>
            <a:endCxn id="298" idx="0"/>
          </p:cNvCxnSpPr>
          <p:nvPr/>
        </p:nvCxnSpPr>
        <p:spPr>
          <a:xfrm>
            <a:off x="8719255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>
            <a:stCxn id="292" idx="4"/>
            <a:endCxn id="299" idx="0"/>
          </p:cNvCxnSpPr>
          <p:nvPr/>
        </p:nvCxnSpPr>
        <p:spPr>
          <a:xfrm>
            <a:off x="10606720" y="5502624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stCxn id="293" idx="6"/>
            <a:endCxn id="294" idx="2"/>
          </p:cNvCxnSpPr>
          <p:nvPr/>
        </p:nvCxnSpPr>
        <p:spPr>
          <a:xfrm>
            <a:off x="3484216" y="6961708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>
            <a:stCxn id="294" idx="6"/>
            <a:endCxn id="297" idx="2"/>
          </p:cNvCxnSpPr>
          <p:nvPr/>
        </p:nvCxnSpPr>
        <p:spPr>
          <a:xfrm>
            <a:off x="5371681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Arrow Connector 371"/>
          <p:cNvCxnSpPr>
            <a:stCxn id="297" idx="6"/>
            <a:endCxn id="298" idx="2"/>
          </p:cNvCxnSpPr>
          <p:nvPr/>
        </p:nvCxnSpPr>
        <p:spPr>
          <a:xfrm>
            <a:off x="7259147" y="696273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298" idx="6"/>
            <a:endCxn id="299" idx="2"/>
          </p:cNvCxnSpPr>
          <p:nvPr/>
        </p:nvCxnSpPr>
        <p:spPr>
          <a:xfrm flipV="1">
            <a:off x="9146612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>
            <a:stCxn id="293" idx="4"/>
            <a:endCxn id="300" idx="0"/>
          </p:cNvCxnSpPr>
          <p:nvPr/>
        </p:nvCxnSpPr>
        <p:spPr>
          <a:xfrm>
            <a:off x="3056860" y="7389065"/>
            <a:ext cx="9832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stCxn id="294" idx="4"/>
            <a:endCxn id="301" idx="0"/>
          </p:cNvCxnSpPr>
          <p:nvPr/>
        </p:nvCxnSpPr>
        <p:spPr>
          <a:xfrm>
            <a:off x="4944324" y="7389065"/>
            <a:ext cx="0" cy="10307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/>
          <p:cNvCxnSpPr>
            <a:stCxn id="297" idx="4"/>
            <a:endCxn id="302" idx="0"/>
          </p:cNvCxnSpPr>
          <p:nvPr/>
        </p:nvCxnSpPr>
        <p:spPr>
          <a:xfrm>
            <a:off x="6831790" y="7390089"/>
            <a:ext cx="0" cy="10296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stCxn id="298" idx="4"/>
            <a:endCxn id="303" idx="0"/>
          </p:cNvCxnSpPr>
          <p:nvPr/>
        </p:nvCxnSpPr>
        <p:spPr>
          <a:xfrm>
            <a:off x="8719255" y="739008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stCxn id="300" idx="6"/>
            <a:endCxn id="301" idx="2"/>
          </p:cNvCxnSpPr>
          <p:nvPr/>
        </p:nvCxnSpPr>
        <p:spPr>
          <a:xfrm flipV="1">
            <a:off x="3494047" y="8847125"/>
            <a:ext cx="1022919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stCxn id="301" idx="6"/>
            <a:endCxn id="302" idx="2"/>
          </p:cNvCxnSpPr>
          <p:nvPr/>
        </p:nvCxnSpPr>
        <p:spPr>
          <a:xfrm>
            <a:off x="5371681" y="8847125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stCxn id="302" idx="6"/>
            <a:endCxn id="303" idx="2"/>
          </p:cNvCxnSpPr>
          <p:nvPr/>
        </p:nvCxnSpPr>
        <p:spPr>
          <a:xfrm>
            <a:off x="7259147" y="8847125"/>
            <a:ext cx="1032751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3" name="TextBox 382"/>
          <p:cNvSpPr txBox="1"/>
          <p:nvPr/>
        </p:nvSpPr>
        <p:spPr>
          <a:xfrm>
            <a:off x="4895112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384" name="TextBox 383"/>
          <p:cNvSpPr txBox="1"/>
          <p:nvPr/>
        </p:nvSpPr>
        <p:spPr>
          <a:xfrm>
            <a:off x="3017478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1053797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386" name="TextBox 385"/>
          <p:cNvSpPr txBox="1"/>
          <p:nvPr/>
        </p:nvSpPr>
        <p:spPr>
          <a:xfrm>
            <a:off x="867004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6782577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3007646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4895112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6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6782577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391" name="TextBox 390"/>
          <p:cNvSpPr txBox="1"/>
          <p:nvPr/>
        </p:nvSpPr>
        <p:spPr>
          <a:xfrm>
            <a:off x="8687388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392" name="TextBox 391"/>
          <p:cNvSpPr txBox="1"/>
          <p:nvPr/>
        </p:nvSpPr>
        <p:spPr>
          <a:xfrm>
            <a:off x="10515952" y="3699835"/>
            <a:ext cx="24299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93" name="TextBox 392"/>
          <p:cNvSpPr txBox="1"/>
          <p:nvPr/>
        </p:nvSpPr>
        <p:spPr>
          <a:xfrm>
            <a:off x="3051356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491245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678257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8687388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10523789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3051356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grpSp>
        <p:nvGrpSpPr>
          <p:cNvPr id="399" name="Group 398"/>
          <p:cNvGrpSpPr/>
          <p:nvPr/>
        </p:nvGrpSpPr>
        <p:grpSpPr>
          <a:xfrm>
            <a:off x="3659706" y="665931"/>
            <a:ext cx="6042227" cy="8170722"/>
            <a:chOff x="2573230" y="468232"/>
            <a:chExt cx="4248441" cy="5745039"/>
          </a:xfrm>
        </p:grpSpPr>
        <p:sp>
          <p:nvSpPr>
            <p:cNvPr id="400" name="TextBox 399"/>
            <p:cNvSpPr txBox="1"/>
            <p:nvPr/>
          </p:nvSpPr>
          <p:spPr>
            <a:xfrm>
              <a:off x="2583502" y="46823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3911676" y="488025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5232524" y="470566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559648" y="484465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2587036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3918390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5231709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6569663" y="179769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257323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391839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7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231709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6571843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2581892" y="445193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3946000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231709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6571843" y="4453201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258350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3946000" y="577528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527747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6583468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kern="1200" dirty="0">
                  <a:solidFill>
                    <a:prstClr val="black"/>
                  </a:solidFill>
                  <a:latin typeface="Helvetica"/>
                  <a:cs typeface="Helvetica"/>
                </a:rPr>
                <a:t>2</a:t>
              </a:r>
            </a:p>
          </p:txBody>
        </p:sp>
      </p:grpSp>
      <p:sp>
        <p:nvSpPr>
          <p:cNvPr id="420" name="TextBox 419"/>
          <p:cNvSpPr txBox="1"/>
          <p:nvPr/>
        </p:nvSpPr>
        <p:spPr>
          <a:xfrm>
            <a:off x="491245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6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678257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8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8687388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423" name="TextBox 422"/>
          <p:cNvSpPr txBox="1"/>
          <p:nvPr/>
        </p:nvSpPr>
        <p:spPr>
          <a:xfrm>
            <a:off x="10582691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Helvetica"/>
                <a:cs typeface="Helvetica"/>
              </a:rPr>
              <a:t>3</a:t>
            </a:r>
          </a:p>
        </p:txBody>
      </p:sp>
      <p:cxnSp>
        <p:nvCxnSpPr>
          <p:cNvPr id="378" name="Straight Arrow Connector 377"/>
          <p:cNvCxnSpPr/>
          <p:nvPr/>
        </p:nvCxnSpPr>
        <p:spPr>
          <a:xfrm>
            <a:off x="10637450" y="7391083"/>
            <a:ext cx="0" cy="1033775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/>
          <p:nvPr/>
        </p:nvCxnSpPr>
        <p:spPr>
          <a:xfrm>
            <a:off x="9169023" y="8847124"/>
            <a:ext cx="1032751" cy="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62453" y="7771808"/>
            <a:ext cx="1842347" cy="193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srgbClr val="00B050"/>
                </a:solidFill>
                <a:latin typeface="Calibri"/>
                <a:cs typeface="Arial" charset="0"/>
              </a:rPr>
              <a:t>South </a:t>
            </a: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or </a:t>
            </a:r>
            <a:r>
              <a:rPr lang="en-US" sz="3982" b="1" kern="1200" dirty="0">
                <a:solidFill>
                  <a:srgbClr val="0000FF"/>
                </a:solidFill>
                <a:latin typeface="Calibri"/>
                <a:cs typeface="Arial" charset="0"/>
              </a:rPr>
              <a:t>East</a:t>
            </a: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1792734"/>
            <a:ext cx="2639333" cy="429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alibri"/>
                <a:cs typeface="Arial" charset="0"/>
              </a:rPr>
              <a:t>There are only 2 ways to arrive to the sink: 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alibri"/>
                <a:cs typeface="Arial" charset="0"/>
              </a:rPr>
              <a:t>by moving </a:t>
            </a:r>
            <a:r>
              <a:rPr lang="en-US" sz="3413" b="1" kern="1200" dirty="0">
                <a:solidFill>
                  <a:srgbClr val="00B050"/>
                </a:solidFill>
                <a:latin typeface="Calibri"/>
                <a:cs typeface="Arial" charset="0"/>
              </a:rPr>
              <a:t>South ↓ 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alibri"/>
                <a:cs typeface="Arial" charset="0"/>
              </a:rPr>
              <a:t>or by moving </a:t>
            </a:r>
            <a:r>
              <a:rPr lang="en-US" sz="3413" b="1" kern="1200" dirty="0">
                <a:solidFill>
                  <a:srgbClr val="0000FF"/>
                </a:solidFill>
                <a:latin typeface="Calibri"/>
                <a:cs typeface="Arial" charset="0"/>
              </a:rPr>
              <a:t>East </a:t>
            </a:r>
            <a:r>
              <a:rPr lang="en-US" sz="3413" b="1" kern="1200" dirty="0">
                <a:solidFill>
                  <a:srgbClr val="0000FF"/>
                </a:solidFill>
                <a:latin typeface="Arial" charset="0"/>
                <a:cs typeface="Arial" charset="0"/>
              </a:rPr>
              <a:t>→</a:t>
            </a:r>
            <a:endParaRPr lang="en-US" sz="3413" b="1" kern="1200" dirty="0">
              <a:solidFill>
                <a:srgbClr val="0000FF"/>
              </a:solidFill>
              <a:latin typeface="Calibri"/>
              <a:cs typeface="Arial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71A21E9-17CB-2B46-94E4-A066C1CB15CD}"/>
              </a:ext>
            </a:extLst>
          </p:cNvPr>
          <p:cNvSpPr/>
          <p:nvPr/>
        </p:nvSpPr>
        <p:spPr>
          <a:xfrm>
            <a:off x="914400" y="2759420"/>
            <a:ext cx="11394831" cy="4628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DOMANDA: QUAL E’ IL MODO «MIGLIORE» PER COLLEGARE IL NODO DI PARTENZA AL NODO DI ARRIVO?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/>
              <a:t>- NATURA RICORSIVA DEL PROBLEMA… -</a:t>
            </a:r>
          </a:p>
        </p:txBody>
      </p:sp>
    </p:spTree>
    <p:extLst>
      <p:ext uri="{BB962C8B-B14F-4D97-AF65-F5344CB8AC3E}">
        <p14:creationId xmlns:p14="http://schemas.microsoft.com/office/powerpoint/2010/main" val="3088259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325120" y="1950720"/>
            <a:ext cx="12679680" cy="509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95300" indent="-4953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2pPr>
            <a:lvl3pPr marL="1022350" indent="-350838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3pPr>
            <a:lvl4pPr marL="1339850" indent="-3159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4pPr>
            <a:lvl5pPr marL="1681163" indent="-3397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9pPr>
          </a:lstStyle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b="1" u="sng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SouthOrEast</a:t>
            </a:r>
            <a:r>
              <a:rPr lang="en-US" altLang="en-US" sz="3982" u="sng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(</a:t>
            </a:r>
            <a:r>
              <a:rPr lang="en-US" altLang="en-US" sz="3982" i="1" u="sng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n,m</a:t>
            </a:r>
            <a:r>
              <a:rPr lang="en-US" altLang="en-US" sz="3982" u="sng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</a:t>
            </a: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</a:t>
            </a:r>
            <a:r>
              <a:rPr lang="en-US" altLang="en-US" sz="3982" b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if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n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=0  and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m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=0</a:t>
            </a: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</a:t>
            </a:r>
            <a:r>
              <a:rPr lang="en-US" altLang="en-US" sz="3982" b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return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0</a:t>
            </a: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sz="3982" kern="1200" dirty="0">
                <a:solidFill>
                  <a:prstClr val="black"/>
                </a:solidFill>
                <a:latin typeface="Calibri"/>
              </a:rPr>
              <a:t>   </a:t>
            </a:r>
            <a:r>
              <a:rPr lang="en-US" altLang="en-US" sz="3982" b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if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n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&gt;0  and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m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&gt;0</a:t>
            </a: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x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  <a:sym typeface="Wingdings" pitchFamily="2" charset="2"/>
              </a:rPr>
              <a:t>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b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SouthOrEast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(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n-1,m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)+weight of edge “</a:t>
            </a:r>
            <a:r>
              <a:rPr lang="en-US" altLang="en-US" sz="3982" b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↓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”into (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n,m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</a:t>
            </a: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y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  <a:sym typeface="Wingdings" pitchFamily="2" charset="2"/>
              </a:rPr>
              <a:t>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b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SouthOrEast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(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n,m-1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)+ weight of edge “</a:t>
            </a:r>
            <a:r>
              <a:rPr lang="en-US" altLang="en-US" sz="3982" b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→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”into (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n,m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</a:t>
            </a: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</a:t>
            </a:r>
            <a:r>
              <a:rPr lang="en-US" altLang="en-US" sz="3982" b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return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max{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x,y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}</a:t>
            </a: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</a:rPr>
              <a:t>   </a:t>
            </a:r>
            <a:r>
              <a:rPr lang="en-US" altLang="en-US" sz="3982" b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return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sym typeface="Wingdings"/>
              </a:rPr>
              <a:t> </a:t>
            </a:r>
            <a:r>
              <a:rPr lang="en-US" sz="3982" kern="1200" dirty="0">
                <a:solidFill>
                  <a:prstClr val="black"/>
                </a:solidFill>
                <a:latin typeface="Calibri"/>
              </a:rPr>
              <a:t>-infinity</a:t>
            </a:r>
            <a:endParaRPr lang="en-US" altLang="en-US" sz="3982" u="sng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</a:t>
            </a:r>
            <a:endParaRPr lang="en-US" altLang="en-US" sz="3413" kern="1200" dirty="0">
              <a:solidFill>
                <a:prstClr val="black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3413" kern="1200" dirty="0">
              <a:solidFill>
                <a:prstClr val="black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4551" b="1" kern="1200" dirty="0">
              <a:solidFill>
                <a:prstClr val="black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marL="704416" indent="-704416" algn="l" defTabSz="1300460" eaLnBrk="1" fontAlgn="base" hangingPunct="1">
              <a:spcAft>
                <a:spcPct val="0"/>
              </a:spcAft>
              <a:buClr>
                <a:srgbClr val="4F81BD"/>
              </a:buClr>
            </a:pPr>
            <a:endParaRPr lang="en-US" altLang="en-US" sz="4551" b="1" kern="1200" dirty="0">
              <a:solidFill>
                <a:prstClr val="black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70659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South or East?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7CC05B-F215-654F-B723-71FE6F5CA493}"/>
              </a:ext>
            </a:extLst>
          </p:cNvPr>
          <p:cNvSpPr/>
          <p:nvPr/>
        </p:nvSpPr>
        <p:spPr>
          <a:xfrm>
            <a:off x="931985" y="7913077"/>
            <a:ext cx="11422575" cy="1477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Recursive </a:t>
            </a:r>
            <a:r>
              <a:rPr lang="it-IT" dirty="0" err="1"/>
              <a:t>solution</a:t>
            </a:r>
            <a:r>
              <a:rPr lang="it-IT" dirty="0"/>
              <a:t>… </a:t>
            </a:r>
            <a:r>
              <a:rPr lang="it-IT" dirty="0" err="1"/>
              <a:t>makes</a:t>
            </a:r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recursive </a:t>
            </a:r>
            <a:r>
              <a:rPr lang="it-IT" dirty="0" err="1"/>
              <a:t>calls</a:t>
            </a:r>
            <a:r>
              <a:rPr lang="it-IT" dirty="0"/>
              <a:t> for a </a:t>
            </a:r>
            <a:r>
              <a:rPr lang="it-IT" dirty="0" err="1"/>
              <a:t>fixed</a:t>
            </a:r>
            <a:r>
              <a:rPr lang="it-IT" dirty="0"/>
              <a:t> n and m…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programming</a:t>
            </a:r>
            <a:r>
              <a:rPr lang="it-IT" dirty="0"/>
              <a:t>!</a:t>
            </a:r>
          </a:p>
        </p:txBody>
      </p:sp>
      <p:sp>
        <p:nvSpPr>
          <p:cNvPr id="2" name="Callout con freccia sinistra 1">
            <a:extLst>
              <a:ext uri="{FF2B5EF4-FFF2-40B4-BE49-F238E27FC236}">
                <a16:creationId xmlns:a16="http://schemas.microsoft.com/office/drawing/2014/main" id="{5025E9BA-054D-FC4D-927D-0BDDB3AF962C}"/>
              </a:ext>
            </a:extLst>
          </p:cNvPr>
          <p:cNvSpPr/>
          <p:nvPr/>
        </p:nvSpPr>
        <p:spPr>
          <a:xfrm>
            <a:off x="4273062" y="1733973"/>
            <a:ext cx="3657600" cy="9144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6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path</a:t>
            </a:r>
            <a:r>
              <a:rPr lang="it-IT" sz="1600" dirty="0">
                <a:solidFill>
                  <a:schemeClr val="tx1"/>
                </a:solidFill>
              </a:rPr>
              <a:t> migliore da (0,0) a (</a:t>
            </a:r>
            <a:r>
              <a:rPr lang="it-IT" sz="1600" dirty="0" err="1">
                <a:solidFill>
                  <a:schemeClr val="tx1"/>
                </a:solidFill>
              </a:rPr>
              <a:t>n,m</a:t>
            </a:r>
            <a:r>
              <a:rPr lang="it-IT" sz="16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639367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val 163"/>
          <p:cNvSpPr/>
          <p:nvPr/>
        </p:nvSpPr>
        <p:spPr>
          <a:xfrm>
            <a:off x="2629502" y="889252"/>
            <a:ext cx="854714" cy="854714"/>
          </a:xfrm>
          <a:prstGeom prst="ellipse">
            <a:avLst/>
          </a:prstGeom>
          <a:solidFill>
            <a:schemeClr val="bg1">
              <a:lumMod val="85000"/>
              <a:alpha val="75000"/>
            </a:schemeClr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b="1">
              <a:latin typeface="Helvetica"/>
              <a:cs typeface="Helvetica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516967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6404433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8291898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10179363" y="87195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2639334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4516967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6404433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8291898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10179363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2629502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4516967" y="4646886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6404433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8291898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10179363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2629502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4516967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6404433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8291898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10179363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2639334" y="842284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4516967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6404433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8291898" y="842284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10179363" y="8422840"/>
            <a:ext cx="854714" cy="854714"/>
          </a:xfrm>
          <a:prstGeom prst="ellipse">
            <a:avLst/>
          </a:prstGeom>
          <a:solidFill>
            <a:schemeClr val="bg1">
              <a:lumMod val="75000"/>
              <a:alpha val="75000"/>
            </a:schemeClr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cxnSp>
        <p:nvCxnSpPr>
          <p:cNvPr id="198" name="Straight Arrow Connector 197"/>
          <p:cNvCxnSpPr>
            <a:stCxn id="164" idx="6"/>
            <a:endCxn id="173" idx="2"/>
          </p:cNvCxnSpPr>
          <p:nvPr/>
        </p:nvCxnSpPr>
        <p:spPr>
          <a:xfrm flipV="1">
            <a:off x="3484216" y="1300336"/>
            <a:ext cx="1032751" cy="16273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73" idx="6"/>
            <a:endCxn id="174" idx="2"/>
          </p:cNvCxnSpPr>
          <p:nvPr/>
        </p:nvCxnSpPr>
        <p:spPr>
          <a:xfrm>
            <a:off x="5371681" y="1300336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74" idx="6"/>
            <a:endCxn id="175" idx="2"/>
          </p:cNvCxnSpPr>
          <p:nvPr/>
        </p:nvCxnSpPr>
        <p:spPr>
          <a:xfrm>
            <a:off x="7259147" y="1300336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75" idx="6"/>
            <a:endCxn id="176" idx="2"/>
          </p:cNvCxnSpPr>
          <p:nvPr/>
        </p:nvCxnSpPr>
        <p:spPr>
          <a:xfrm flipV="1">
            <a:off x="9146612" y="1299312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6" idx="4"/>
            <a:endCxn id="181" idx="0"/>
          </p:cNvCxnSpPr>
          <p:nvPr/>
        </p:nvCxnSpPr>
        <p:spPr>
          <a:xfrm>
            <a:off x="10606720" y="172666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5" idx="4"/>
            <a:endCxn id="180" idx="0"/>
          </p:cNvCxnSpPr>
          <p:nvPr/>
        </p:nvCxnSpPr>
        <p:spPr>
          <a:xfrm>
            <a:off x="8719255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74" idx="4"/>
            <a:endCxn id="179" idx="0"/>
          </p:cNvCxnSpPr>
          <p:nvPr/>
        </p:nvCxnSpPr>
        <p:spPr>
          <a:xfrm>
            <a:off x="6831790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73" idx="4"/>
            <a:endCxn id="178" idx="0"/>
          </p:cNvCxnSpPr>
          <p:nvPr/>
        </p:nvCxnSpPr>
        <p:spPr>
          <a:xfrm>
            <a:off x="4944324" y="1727693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64" idx="4"/>
            <a:endCxn id="177" idx="0"/>
          </p:cNvCxnSpPr>
          <p:nvPr/>
        </p:nvCxnSpPr>
        <p:spPr>
          <a:xfrm>
            <a:off x="3056860" y="1743967"/>
            <a:ext cx="9832" cy="1016478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77" idx="6"/>
            <a:endCxn id="178" idx="2"/>
          </p:cNvCxnSpPr>
          <p:nvPr/>
        </p:nvCxnSpPr>
        <p:spPr>
          <a:xfrm flipV="1">
            <a:off x="3494047" y="3186778"/>
            <a:ext cx="1022919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78" idx="6"/>
            <a:endCxn id="179" idx="2"/>
          </p:cNvCxnSpPr>
          <p:nvPr/>
        </p:nvCxnSpPr>
        <p:spPr>
          <a:xfrm>
            <a:off x="5371681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79" idx="6"/>
            <a:endCxn id="180" idx="2"/>
          </p:cNvCxnSpPr>
          <p:nvPr/>
        </p:nvCxnSpPr>
        <p:spPr>
          <a:xfrm>
            <a:off x="7259147" y="318780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180" idx="6"/>
            <a:endCxn id="181" idx="2"/>
          </p:cNvCxnSpPr>
          <p:nvPr/>
        </p:nvCxnSpPr>
        <p:spPr>
          <a:xfrm flipV="1">
            <a:off x="9146612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177" idx="4"/>
            <a:endCxn id="182" idx="0"/>
          </p:cNvCxnSpPr>
          <p:nvPr/>
        </p:nvCxnSpPr>
        <p:spPr>
          <a:xfrm flipH="1">
            <a:off x="3056860" y="3615159"/>
            <a:ext cx="9832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178" idx="4"/>
            <a:endCxn id="183" idx="0"/>
          </p:cNvCxnSpPr>
          <p:nvPr/>
        </p:nvCxnSpPr>
        <p:spPr>
          <a:xfrm>
            <a:off x="4944324" y="3614135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179" idx="4"/>
            <a:endCxn id="184" idx="0"/>
          </p:cNvCxnSpPr>
          <p:nvPr/>
        </p:nvCxnSpPr>
        <p:spPr>
          <a:xfrm>
            <a:off x="6831790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180" idx="4"/>
            <a:endCxn id="185" idx="0"/>
          </p:cNvCxnSpPr>
          <p:nvPr/>
        </p:nvCxnSpPr>
        <p:spPr>
          <a:xfrm>
            <a:off x="8719255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181" idx="4"/>
            <a:endCxn id="186" idx="0"/>
          </p:cNvCxnSpPr>
          <p:nvPr/>
        </p:nvCxnSpPr>
        <p:spPr>
          <a:xfrm>
            <a:off x="10606720" y="3614135"/>
            <a:ext cx="0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182" idx="6"/>
            <a:endCxn id="183" idx="2"/>
          </p:cNvCxnSpPr>
          <p:nvPr/>
        </p:nvCxnSpPr>
        <p:spPr>
          <a:xfrm flipV="1">
            <a:off x="3484216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83" idx="6"/>
            <a:endCxn id="184" idx="2"/>
          </p:cNvCxnSpPr>
          <p:nvPr/>
        </p:nvCxnSpPr>
        <p:spPr>
          <a:xfrm>
            <a:off x="5371681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84" idx="6"/>
            <a:endCxn id="185" idx="2"/>
          </p:cNvCxnSpPr>
          <p:nvPr/>
        </p:nvCxnSpPr>
        <p:spPr>
          <a:xfrm>
            <a:off x="7259147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185" idx="6"/>
            <a:endCxn id="186" idx="2"/>
          </p:cNvCxnSpPr>
          <p:nvPr/>
        </p:nvCxnSpPr>
        <p:spPr>
          <a:xfrm>
            <a:off x="9146612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182" idx="4"/>
            <a:endCxn id="187" idx="0"/>
          </p:cNvCxnSpPr>
          <p:nvPr/>
        </p:nvCxnSpPr>
        <p:spPr>
          <a:xfrm>
            <a:off x="3056859" y="5502624"/>
            <a:ext cx="0" cy="1031727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83" idx="4"/>
            <a:endCxn id="188" idx="0"/>
          </p:cNvCxnSpPr>
          <p:nvPr/>
        </p:nvCxnSpPr>
        <p:spPr>
          <a:xfrm>
            <a:off x="4944324" y="5501600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184" idx="4"/>
            <a:endCxn id="189" idx="0"/>
          </p:cNvCxnSpPr>
          <p:nvPr/>
        </p:nvCxnSpPr>
        <p:spPr>
          <a:xfrm>
            <a:off x="6831790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185" idx="4"/>
            <a:endCxn id="190" idx="0"/>
          </p:cNvCxnSpPr>
          <p:nvPr/>
        </p:nvCxnSpPr>
        <p:spPr>
          <a:xfrm>
            <a:off x="8719255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86" idx="4"/>
            <a:endCxn id="191" idx="0"/>
          </p:cNvCxnSpPr>
          <p:nvPr/>
        </p:nvCxnSpPr>
        <p:spPr>
          <a:xfrm>
            <a:off x="10606720" y="5502624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187" idx="6"/>
            <a:endCxn id="188" idx="2"/>
          </p:cNvCxnSpPr>
          <p:nvPr/>
        </p:nvCxnSpPr>
        <p:spPr>
          <a:xfrm>
            <a:off x="3484216" y="6961708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88" idx="6"/>
            <a:endCxn id="189" idx="2"/>
          </p:cNvCxnSpPr>
          <p:nvPr/>
        </p:nvCxnSpPr>
        <p:spPr>
          <a:xfrm>
            <a:off x="5371681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189" idx="6"/>
            <a:endCxn id="190" idx="2"/>
          </p:cNvCxnSpPr>
          <p:nvPr/>
        </p:nvCxnSpPr>
        <p:spPr>
          <a:xfrm>
            <a:off x="7259147" y="696273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190" idx="6"/>
            <a:endCxn id="191" idx="2"/>
          </p:cNvCxnSpPr>
          <p:nvPr/>
        </p:nvCxnSpPr>
        <p:spPr>
          <a:xfrm flipV="1">
            <a:off x="9146612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187" idx="4"/>
            <a:endCxn id="192" idx="0"/>
          </p:cNvCxnSpPr>
          <p:nvPr/>
        </p:nvCxnSpPr>
        <p:spPr>
          <a:xfrm>
            <a:off x="3056860" y="7389065"/>
            <a:ext cx="9832" cy="1033775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88" idx="4"/>
            <a:endCxn id="193" idx="0"/>
          </p:cNvCxnSpPr>
          <p:nvPr/>
        </p:nvCxnSpPr>
        <p:spPr>
          <a:xfrm>
            <a:off x="4944324" y="7389065"/>
            <a:ext cx="0" cy="10307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189" idx="4"/>
            <a:endCxn id="194" idx="0"/>
          </p:cNvCxnSpPr>
          <p:nvPr/>
        </p:nvCxnSpPr>
        <p:spPr>
          <a:xfrm>
            <a:off x="6831790" y="7390089"/>
            <a:ext cx="0" cy="10296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190" idx="4"/>
            <a:endCxn id="195" idx="0"/>
          </p:cNvCxnSpPr>
          <p:nvPr/>
        </p:nvCxnSpPr>
        <p:spPr>
          <a:xfrm>
            <a:off x="8719255" y="739008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191" idx="4"/>
            <a:endCxn id="196" idx="0"/>
          </p:cNvCxnSpPr>
          <p:nvPr/>
        </p:nvCxnSpPr>
        <p:spPr>
          <a:xfrm>
            <a:off x="10606720" y="7389065"/>
            <a:ext cx="0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2" idx="6"/>
            <a:endCxn id="193" idx="2"/>
          </p:cNvCxnSpPr>
          <p:nvPr/>
        </p:nvCxnSpPr>
        <p:spPr>
          <a:xfrm flipV="1">
            <a:off x="3494047" y="8847125"/>
            <a:ext cx="1022919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93" idx="6"/>
            <a:endCxn id="194" idx="2"/>
          </p:cNvCxnSpPr>
          <p:nvPr/>
        </p:nvCxnSpPr>
        <p:spPr>
          <a:xfrm>
            <a:off x="5371681" y="8847125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4" idx="6"/>
            <a:endCxn id="195" idx="2"/>
          </p:cNvCxnSpPr>
          <p:nvPr/>
        </p:nvCxnSpPr>
        <p:spPr>
          <a:xfrm>
            <a:off x="7259147" y="8847125"/>
            <a:ext cx="1032751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5" idx="6"/>
            <a:endCxn id="196" idx="2"/>
          </p:cNvCxnSpPr>
          <p:nvPr/>
        </p:nvCxnSpPr>
        <p:spPr>
          <a:xfrm>
            <a:off x="9146612" y="885019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TextBox 334"/>
          <p:cNvSpPr txBox="1"/>
          <p:nvPr/>
        </p:nvSpPr>
        <p:spPr>
          <a:xfrm>
            <a:off x="4895112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3017478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053797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867004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6782577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3007646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4895112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6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6782577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8687388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0515952" y="3699835"/>
            <a:ext cx="24299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3051356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91245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678257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8687388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10523789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3051356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674314" y="66593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563273" y="69408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7441813" y="669250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9329278" y="689017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3679341" y="2553396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572822" y="2553396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7440653" y="2553396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9343521" y="255671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54" name="TextBox 353"/>
          <p:cNvSpPr txBox="1"/>
          <p:nvPr/>
        </p:nvSpPr>
        <p:spPr>
          <a:xfrm>
            <a:off x="3659705" y="444086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5572822" y="444086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7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7440653" y="444086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9346622" y="444086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3672025" y="6331646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359" name="TextBox 358"/>
          <p:cNvSpPr txBox="1"/>
          <p:nvPr/>
        </p:nvSpPr>
        <p:spPr>
          <a:xfrm>
            <a:off x="5612089" y="6328326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7440653" y="6328326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9346622" y="633344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3674314" y="821911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5612089" y="821374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7505738" y="821911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9363155" y="821911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491245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6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678257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8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8687388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10582691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2802669" y="931747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451" name="TextBox 450"/>
          <p:cNvSpPr txBox="1"/>
          <p:nvPr/>
        </p:nvSpPr>
        <p:spPr>
          <a:xfrm>
            <a:off x="4687125" y="956508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6592763" y="93250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8478381" y="93326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10368396" y="93326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2811516" y="2819212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2812292" y="4731913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463" name="TextBox 462"/>
          <p:cNvSpPr txBox="1"/>
          <p:nvPr/>
        </p:nvSpPr>
        <p:spPr>
          <a:xfrm>
            <a:off x="2813067" y="6617652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464" name="TextBox 463"/>
          <p:cNvSpPr txBox="1"/>
          <p:nvPr/>
        </p:nvSpPr>
        <p:spPr>
          <a:xfrm>
            <a:off x="2669079" y="8530353"/>
            <a:ext cx="81837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96593D-C164-7C45-A622-54887D870DD6}"/>
              </a:ext>
            </a:extLst>
          </p:cNvPr>
          <p:cNvSpPr txBox="1"/>
          <p:nvPr/>
        </p:nvSpPr>
        <p:spPr>
          <a:xfrm>
            <a:off x="103540" y="2252206"/>
            <a:ext cx="19489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highlight>
                  <a:srgbClr val="FFFF00"/>
                </a:highlight>
              </a:rPr>
              <a:t>Qui non abbiamo scelte: non c’è altro modo di raggiungere questi nodi…</a:t>
            </a:r>
          </a:p>
        </p:txBody>
      </p:sp>
    </p:spTree>
    <p:extLst>
      <p:ext uri="{BB962C8B-B14F-4D97-AF65-F5344CB8AC3E}">
        <p14:creationId xmlns:p14="http://schemas.microsoft.com/office/powerpoint/2010/main" val="145375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Game to a 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103510" y="6935894"/>
            <a:ext cx="4314258" cy="1492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AT-GTT</a:t>
            </a:r>
            <a:r>
              <a:rPr lang="en-US" sz="4551" b="1" spc="853" dirty="0">
                <a:solidFill>
                  <a:schemeClr val="accent4"/>
                </a:solidFill>
                <a:latin typeface="Courier"/>
                <a:cs typeface="Courier"/>
              </a:rPr>
              <a:t>A</a:t>
            </a:r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4551" b="1" spc="853" dirty="0">
                <a:solidFill>
                  <a:srgbClr val="95319E"/>
                </a:solidFill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ATCGT-</a:t>
            </a:r>
            <a:r>
              <a:rPr lang="en-US" sz="4551" b="1" spc="853" dirty="0">
                <a:solidFill>
                  <a:srgbClr val="95319E"/>
                </a:solidFill>
                <a:latin typeface="Courier"/>
                <a:cs typeface="Courier"/>
              </a:rPr>
              <a:t>C</a:t>
            </a:r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-</a:t>
            </a:r>
            <a:r>
              <a:rPr lang="en-US" sz="4551" b="1" spc="853" dirty="0">
                <a:solidFill>
                  <a:srgbClr val="95319E"/>
                </a:solidFill>
                <a:latin typeface="Courier"/>
                <a:cs typeface="Courier"/>
              </a:rPr>
              <a:t>C</a:t>
            </a:r>
            <a:endParaRPr lang="en-US" sz="4551" spc="853" dirty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7814" y="7369387"/>
            <a:ext cx="2821605" cy="705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82" b="1" dirty="0">
                <a:solidFill>
                  <a:srgbClr val="95319E"/>
                </a:solidFill>
                <a:latin typeface="Optima"/>
                <a:cs typeface="Optima"/>
              </a:rPr>
              <a:t>Mismatches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6DA9FD-53A6-E149-A44A-603D90A8BB42}"/>
              </a:ext>
            </a:extLst>
          </p:cNvPr>
          <p:cNvSpPr/>
          <p:nvPr/>
        </p:nvSpPr>
        <p:spPr>
          <a:xfrm>
            <a:off x="650240" y="2817707"/>
            <a:ext cx="11704320" cy="3769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dirty="0">
                <a:latin typeface="Optima"/>
                <a:cs typeface="Optima"/>
              </a:rPr>
              <a:t>Given two strings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, an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alignment</a:t>
            </a:r>
            <a:r>
              <a:rPr lang="en-US" sz="3982" dirty="0">
                <a:latin typeface="Optima"/>
                <a:cs typeface="Optima"/>
              </a:rPr>
              <a:t>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is a two-row matrix such that: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first row contains symbols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second row contains symbols of </a:t>
            </a:r>
            <a:r>
              <a:rPr lang="en-US" sz="3982" i="1" dirty="0">
                <a:latin typeface="Optima"/>
                <a:cs typeface="Optima"/>
              </a:rPr>
              <a:t>w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each row may also contain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gap symbols</a:t>
            </a:r>
            <a:r>
              <a:rPr lang="en-US" sz="3982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(“-”)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no column has two gap symbols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338076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val 163"/>
          <p:cNvSpPr/>
          <p:nvPr/>
        </p:nvSpPr>
        <p:spPr>
          <a:xfrm>
            <a:off x="2629502" y="889252"/>
            <a:ext cx="854714" cy="854714"/>
          </a:xfrm>
          <a:prstGeom prst="ellipse">
            <a:avLst/>
          </a:prstGeom>
          <a:solidFill>
            <a:schemeClr val="bg1">
              <a:lumMod val="85000"/>
              <a:alpha val="75000"/>
            </a:schemeClr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b="1">
              <a:latin typeface="Helvetica"/>
              <a:cs typeface="Helvetica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516967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6404433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8291898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10179363" y="87195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2629502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4516967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6404433" y="276044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8291898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10179363" y="275942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2629502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4516967" y="4646886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6404433" y="464791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8291898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10179363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2629502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4516967" y="6534351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6404433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8291898" y="653537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10179363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2639334" y="842284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4516967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6404433" y="841976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8291898" y="842284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10179363" y="8422840"/>
            <a:ext cx="854714" cy="854714"/>
          </a:xfrm>
          <a:prstGeom prst="ellipse">
            <a:avLst/>
          </a:prstGeom>
          <a:solidFill>
            <a:schemeClr val="bg1">
              <a:lumMod val="75000"/>
              <a:alpha val="75000"/>
            </a:schemeClr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cxnSp>
        <p:nvCxnSpPr>
          <p:cNvPr id="198" name="Straight Arrow Connector 197"/>
          <p:cNvCxnSpPr>
            <a:stCxn id="164" idx="6"/>
            <a:endCxn id="173" idx="2"/>
          </p:cNvCxnSpPr>
          <p:nvPr/>
        </p:nvCxnSpPr>
        <p:spPr>
          <a:xfrm flipV="1">
            <a:off x="3484216" y="1300336"/>
            <a:ext cx="1032751" cy="16273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73" idx="6"/>
            <a:endCxn id="174" idx="2"/>
          </p:cNvCxnSpPr>
          <p:nvPr/>
        </p:nvCxnSpPr>
        <p:spPr>
          <a:xfrm>
            <a:off x="5371681" y="1300336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74" idx="6"/>
            <a:endCxn id="175" idx="2"/>
          </p:cNvCxnSpPr>
          <p:nvPr/>
        </p:nvCxnSpPr>
        <p:spPr>
          <a:xfrm>
            <a:off x="7259147" y="1300336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75" idx="6"/>
            <a:endCxn id="176" idx="2"/>
          </p:cNvCxnSpPr>
          <p:nvPr/>
        </p:nvCxnSpPr>
        <p:spPr>
          <a:xfrm flipV="1">
            <a:off x="9146612" y="1299312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6" idx="4"/>
            <a:endCxn id="181" idx="0"/>
          </p:cNvCxnSpPr>
          <p:nvPr/>
        </p:nvCxnSpPr>
        <p:spPr>
          <a:xfrm>
            <a:off x="10606720" y="172666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5" idx="4"/>
            <a:endCxn id="180" idx="0"/>
          </p:cNvCxnSpPr>
          <p:nvPr/>
        </p:nvCxnSpPr>
        <p:spPr>
          <a:xfrm>
            <a:off x="8719255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74" idx="4"/>
            <a:endCxn id="179" idx="0"/>
          </p:cNvCxnSpPr>
          <p:nvPr/>
        </p:nvCxnSpPr>
        <p:spPr>
          <a:xfrm>
            <a:off x="6831790" y="1727693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73" idx="4"/>
            <a:endCxn id="178" idx="0"/>
          </p:cNvCxnSpPr>
          <p:nvPr/>
        </p:nvCxnSpPr>
        <p:spPr>
          <a:xfrm>
            <a:off x="4944324" y="1727693"/>
            <a:ext cx="0" cy="103172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64" idx="4"/>
            <a:endCxn id="177" idx="0"/>
          </p:cNvCxnSpPr>
          <p:nvPr/>
        </p:nvCxnSpPr>
        <p:spPr>
          <a:xfrm>
            <a:off x="3056859" y="1743967"/>
            <a:ext cx="0" cy="1016478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77" idx="6"/>
            <a:endCxn id="178" idx="2"/>
          </p:cNvCxnSpPr>
          <p:nvPr/>
        </p:nvCxnSpPr>
        <p:spPr>
          <a:xfrm flipV="1">
            <a:off x="3484216" y="3186778"/>
            <a:ext cx="1032751" cy="102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78" idx="6"/>
            <a:endCxn id="179" idx="2"/>
          </p:cNvCxnSpPr>
          <p:nvPr/>
        </p:nvCxnSpPr>
        <p:spPr>
          <a:xfrm>
            <a:off x="5371681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79" idx="6"/>
            <a:endCxn id="180" idx="2"/>
          </p:cNvCxnSpPr>
          <p:nvPr/>
        </p:nvCxnSpPr>
        <p:spPr>
          <a:xfrm>
            <a:off x="7259147" y="318780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180" idx="6"/>
            <a:endCxn id="181" idx="2"/>
          </p:cNvCxnSpPr>
          <p:nvPr/>
        </p:nvCxnSpPr>
        <p:spPr>
          <a:xfrm flipV="1">
            <a:off x="9146612" y="318677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177" idx="4"/>
            <a:endCxn id="182" idx="0"/>
          </p:cNvCxnSpPr>
          <p:nvPr/>
        </p:nvCxnSpPr>
        <p:spPr>
          <a:xfrm>
            <a:off x="3056859" y="3615159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178" idx="4"/>
            <a:endCxn id="183" idx="0"/>
          </p:cNvCxnSpPr>
          <p:nvPr/>
        </p:nvCxnSpPr>
        <p:spPr>
          <a:xfrm>
            <a:off x="4944324" y="3614135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179" idx="4"/>
            <a:endCxn id="184" idx="0"/>
          </p:cNvCxnSpPr>
          <p:nvPr/>
        </p:nvCxnSpPr>
        <p:spPr>
          <a:xfrm>
            <a:off x="6831790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180" idx="4"/>
            <a:endCxn id="185" idx="0"/>
          </p:cNvCxnSpPr>
          <p:nvPr/>
        </p:nvCxnSpPr>
        <p:spPr>
          <a:xfrm>
            <a:off x="8719255" y="361515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181" idx="4"/>
            <a:endCxn id="186" idx="0"/>
          </p:cNvCxnSpPr>
          <p:nvPr/>
        </p:nvCxnSpPr>
        <p:spPr>
          <a:xfrm>
            <a:off x="10606720" y="3614135"/>
            <a:ext cx="0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182" idx="6"/>
            <a:endCxn id="183" idx="2"/>
          </p:cNvCxnSpPr>
          <p:nvPr/>
        </p:nvCxnSpPr>
        <p:spPr>
          <a:xfrm flipV="1">
            <a:off x="3484216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83" idx="6"/>
            <a:endCxn id="184" idx="2"/>
          </p:cNvCxnSpPr>
          <p:nvPr/>
        </p:nvCxnSpPr>
        <p:spPr>
          <a:xfrm>
            <a:off x="5371681" y="5074243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84" idx="6"/>
            <a:endCxn id="185" idx="2"/>
          </p:cNvCxnSpPr>
          <p:nvPr/>
        </p:nvCxnSpPr>
        <p:spPr>
          <a:xfrm>
            <a:off x="7259147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185" idx="6"/>
            <a:endCxn id="186" idx="2"/>
          </p:cNvCxnSpPr>
          <p:nvPr/>
        </p:nvCxnSpPr>
        <p:spPr>
          <a:xfrm>
            <a:off x="9146612" y="507526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182" idx="4"/>
            <a:endCxn id="187" idx="0"/>
          </p:cNvCxnSpPr>
          <p:nvPr/>
        </p:nvCxnSpPr>
        <p:spPr>
          <a:xfrm>
            <a:off x="3056859" y="5502624"/>
            <a:ext cx="0" cy="1031727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83" idx="4"/>
            <a:endCxn id="188" idx="0"/>
          </p:cNvCxnSpPr>
          <p:nvPr/>
        </p:nvCxnSpPr>
        <p:spPr>
          <a:xfrm>
            <a:off x="4944324" y="5501600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184" idx="4"/>
            <a:endCxn id="189" idx="0"/>
          </p:cNvCxnSpPr>
          <p:nvPr/>
        </p:nvCxnSpPr>
        <p:spPr>
          <a:xfrm>
            <a:off x="6831790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185" idx="4"/>
            <a:endCxn id="190" idx="0"/>
          </p:cNvCxnSpPr>
          <p:nvPr/>
        </p:nvCxnSpPr>
        <p:spPr>
          <a:xfrm>
            <a:off x="8719255" y="550262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86" idx="4"/>
            <a:endCxn id="191" idx="0"/>
          </p:cNvCxnSpPr>
          <p:nvPr/>
        </p:nvCxnSpPr>
        <p:spPr>
          <a:xfrm>
            <a:off x="10606720" y="5502624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187" idx="6"/>
            <a:endCxn id="188" idx="2"/>
          </p:cNvCxnSpPr>
          <p:nvPr/>
        </p:nvCxnSpPr>
        <p:spPr>
          <a:xfrm>
            <a:off x="3484216" y="6961708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188" idx="6"/>
            <a:endCxn id="189" idx="2"/>
          </p:cNvCxnSpPr>
          <p:nvPr/>
        </p:nvCxnSpPr>
        <p:spPr>
          <a:xfrm>
            <a:off x="5371681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189" idx="6"/>
            <a:endCxn id="190" idx="2"/>
          </p:cNvCxnSpPr>
          <p:nvPr/>
        </p:nvCxnSpPr>
        <p:spPr>
          <a:xfrm>
            <a:off x="7259147" y="6962732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190" idx="6"/>
            <a:endCxn id="191" idx="2"/>
          </p:cNvCxnSpPr>
          <p:nvPr/>
        </p:nvCxnSpPr>
        <p:spPr>
          <a:xfrm flipV="1">
            <a:off x="9146612" y="6961708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187" idx="4"/>
            <a:endCxn id="192" idx="0"/>
          </p:cNvCxnSpPr>
          <p:nvPr/>
        </p:nvCxnSpPr>
        <p:spPr>
          <a:xfrm>
            <a:off x="3056860" y="7389065"/>
            <a:ext cx="9832" cy="1033775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88" idx="4"/>
            <a:endCxn id="193" idx="0"/>
          </p:cNvCxnSpPr>
          <p:nvPr/>
        </p:nvCxnSpPr>
        <p:spPr>
          <a:xfrm>
            <a:off x="4944324" y="7389065"/>
            <a:ext cx="0" cy="103070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189" idx="4"/>
            <a:endCxn id="194" idx="0"/>
          </p:cNvCxnSpPr>
          <p:nvPr/>
        </p:nvCxnSpPr>
        <p:spPr>
          <a:xfrm>
            <a:off x="6831790" y="7390089"/>
            <a:ext cx="0" cy="10296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190" idx="4"/>
            <a:endCxn id="195" idx="0"/>
          </p:cNvCxnSpPr>
          <p:nvPr/>
        </p:nvCxnSpPr>
        <p:spPr>
          <a:xfrm>
            <a:off x="8719255" y="7390089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191" idx="4"/>
            <a:endCxn id="196" idx="0"/>
          </p:cNvCxnSpPr>
          <p:nvPr/>
        </p:nvCxnSpPr>
        <p:spPr>
          <a:xfrm>
            <a:off x="10606720" y="7389065"/>
            <a:ext cx="0" cy="1033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stCxn id="192" idx="6"/>
            <a:endCxn id="193" idx="2"/>
          </p:cNvCxnSpPr>
          <p:nvPr/>
        </p:nvCxnSpPr>
        <p:spPr>
          <a:xfrm flipV="1">
            <a:off x="3494047" y="8847125"/>
            <a:ext cx="1022919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93" idx="6"/>
            <a:endCxn id="194" idx="2"/>
          </p:cNvCxnSpPr>
          <p:nvPr/>
        </p:nvCxnSpPr>
        <p:spPr>
          <a:xfrm>
            <a:off x="5371681" y="8847125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94" idx="6"/>
            <a:endCxn id="195" idx="2"/>
          </p:cNvCxnSpPr>
          <p:nvPr/>
        </p:nvCxnSpPr>
        <p:spPr>
          <a:xfrm>
            <a:off x="7259147" y="8847125"/>
            <a:ext cx="1032751" cy="307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>
            <a:stCxn id="195" idx="6"/>
            <a:endCxn id="196" idx="2"/>
          </p:cNvCxnSpPr>
          <p:nvPr/>
        </p:nvCxnSpPr>
        <p:spPr>
          <a:xfrm>
            <a:off x="9146612" y="8850197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TextBox 334"/>
          <p:cNvSpPr txBox="1"/>
          <p:nvPr/>
        </p:nvSpPr>
        <p:spPr>
          <a:xfrm>
            <a:off x="4895112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3017478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1053797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867004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6782577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3007646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4895112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6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6782577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8687388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0515952" y="3699835"/>
            <a:ext cx="24299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3051356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491245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678257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8687388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10523789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3051356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grpSp>
        <p:nvGrpSpPr>
          <p:cNvPr id="449" name="Group 448"/>
          <p:cNvGrpSpPr/>
          <p:nvPr/>
        </p:nvGrpSpPr>
        <p:grpSpPr>
          <a:xfrm>
            <a:off x="3659706" y="665931"/>
            <a:ext cx="6042227" cy="8170722"/>
            <a:chOff x="2573230" y="468232"/>
            <a:chExt cx="4248441" cy="5745039"/>
          </a:xfrm>
        </p:grpSpPr>
        <p:sp>
          <p:nvSpPr>
            <p:cNvPr id="295" name="TextBox 294"/>
            <p:cNvSpPr txBox="1"/>
            <p:nvPr/>
          </p:nvSpPr>
          <p:spPr>
            <a:xfrm>
              <a:off x="2583502" y="46823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3911676" y="488025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5232524" y="470566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6559648" y="484465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2587036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3918390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5231709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6569663" y="179769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257323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391839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7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5231709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6571843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2581892" y="445193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3946000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5231709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6571843" y="4453201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258350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3946000" y="577528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527747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6583468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</p:grpSp>
      <p:sp>
        <p:nvSpPr>
          <p:cNvPr id="367" name="TextBox 366"/>
          <p:cNvSpPr txBox="1"/>
          <p:nvPr/>
        </p:nvSpPr>
        <p:spPr>
          <a:xfrm>
            <a:off x="491245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6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678257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8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8687388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10582691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2802669" y="931747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451" name="TextBox 450"/>
          <p:cNvSpPr txBox="1"/>
          <p:nvPr/>
        </p:nvSpPr>
        <p:spPr>
          <a:xfrm>
            <a:off x="4687125" y="956508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6592763" y="93250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8478381" y="93326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10368396" y="93326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2811516" y="2819212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2812292" y="4731913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463" name="TextBox 462"/>
          <p:cNvSpPr txBox="1"/>
          <p:nvPr/>
        </p:nvSpPr>
        <p:spPr>
          <a:xfrm>
            <a:off x="2813067" y="6617652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464" name="TextBox 463"/>
          <p:cNvSpPr txBox="1"/>
          <p:nvPr/>
        </p:nvSpPr>
        <p:spPr>
          <a:xfrm>
            <a:off x="2669079" y="8530353"/>
            <a:ext cx="81837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14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33493" y="1217006"/>
            <a:ext cx="1842347" cy="193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82" b="1" dirty="0">
                <a:solidFill>
                  <a:srgbClr val="00B050"/>
                </a:solidFill>
              </a:rPr>
              <a:t>South </a:t>
            </a:r>
            <a:r>
              <a:rPr lang="en-US" sz="3982" b="1" dirty="0"/>
              <a:t>or </a:t>
            </a:r>
            <a:r>
              <a:rPr lang="en-US" sz="3982" b="1" dirty="0">
                <a:solidFill>
                  <a:srgbClr val="0000FF"/>
                </a:solidFill>
              </a:rPr>
              <a:t>East</a:t>
            </a:r>
            <a:r>
              <a:rPr lang="en-US" sz="3982" b="1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290" y="3209986"/>
            <a:ext cx="2412754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82" dirty="0"/>
              <a:t>1+</a:t>
            </a:r>
            <a:r>
              <a:rPr lang="en-US" sz="3982" dirty="0">
                <a:solidFill>
                  <a:srgbClr val="0000FF"/>
                </a:solidFill>
              </a:rPr>
              <a:t>3</a:t>
            </a:r>
            <a:r>
              <a:rPr lang="en-US" sz="3982" dirty="0"/>
              <a:t> &gt; 3+</a:t>
            </a:r>
            <a:r>
              <a:rPr lang="en-US" sz="3982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19" name="Oval 118"/>
          <p:cNvSpPr/>
          <p:nvPr/>
        </p:nvSpPr>
        <p:spPr>
          <a:xfrm>
            <a:off x="4516967" y="275942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04460" y="2839607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559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Arrow Connector 116"/>
          <p:cNvCxnSpPr>
            <a:stCxn id="80" idx="6"/>
            <a:endCxn id="81" idx="2"/>
          </p:cNvCxnSpPr>
          <p:nvPr/>
        </p:nvCxnSpPr>
        <p:spPr>
          <a:xfrm>
            <a:off x="7259147" y="6962732"/>
            <a:ext cx="1032751" cy="0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>
            <a:off x="4948547" y="1726669"/>
            <a:ext cx="0" cy="1032751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4889805" y="179466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solidFill>
                  <a:srgbClr val="A6A6A6"/>
                </a:solidFill>
                <a:latin typeface="Helvetica"/>
                <a:cs typeface="Helvetica"/>
              </a:rPr>
              <a:t>0</a:t>
            </a:r>
          </a:p>
        </p:txBody>
      </p:sp>
      <p:cxnSp>
        <p:nvCxnSpPr>
          <p:cNvPr id="116" name="Straight Arrow Connector 115"/>
          <p:cNvCxnSpPr>
            <a:stCxn id="79" idx="6"/>
            <a:endCxn id="80" idx="2"/>
          </p:cNvCxnSpPr>
          <p:nvPr/>
        </p:nvCxnSpPr>
        <p:spPr>
          <a:xfrm>
            <a:off x="5371681" y="6961708"/>
            <a:ext cx="1032751" cy="1024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7" idx="4"/>
            <a:endCxn id="72" idx="0"/>
          </p:cNvCxnSpPr>
          <p:nvPr/>
        </p:nvCxnSpPr>
        <p:spPr>
          <a:xfrm>
            <a:off x="10606720" y="1726669"/>
            <a:ext cx="0" cy="1032751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9" idx="6"/>
            <a:endCxn id="70" idx="2"/>
          </p:cNvCxnSpPr>
          <p:nvPr/>
        </p:nvCxnSpPr>
        <p:spPr>
          <a:xfrm>
            <a:off x="5371681" y="3186778"/>
            <a:ext cx="1032751" cy="1024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0" idx="6"/>
            <a:endCxn id="71" idx="2"/>
          </p:cNvCxnSpPr>
          <p:nvPr/>
        </p:nvCxnSpPr>
        <p:spPr>
          <a:xfrm>
            <a:off x="7259147" y="3187802"/>
            <a:ext cx="1032751" cy="0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70" idx="4"/>
            <a:endCxn id="75" idx="0"/>
          </p:cNvCxnSpPr>
          <p:nvPr/>
        </p:nvCxnSpPr>
        <p:spPr>
          <a:xfrm>
            <a:off x="6831790" y="3615159"/>
            <a:ext cx="0" cy="1032751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1" idx="4"/>
            <a:endCxn id="76" idx="0"/>
          </p:cNvCxnSpPr>
          <p:nvPr/>
        </p:nvCxnSpPr>
        <p:spPr>
          <a:xfrm>
            <a:off x="8719255" y="3615159"/>
            <a:ext cx="0" cy="1032751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72" idx="4"/>
            <a:endCxn id="77" idx="0"/>
          </p:cNvCxnSpPr>
          <p:nvPr/>
        </p:nvCxnSpPr>
        <p:spPr>
          <a:xfrm>
            <a:off x="10606720" y="3614135"/>
            <a:ext cx="0" cy="1033775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3" idx="6"/>
            <a:endCxn id="74" idx="2"/>
          </p:cNvCxnSpPr>
          <p:nvPr/>
        </p:nvCxnSpPr>
        <p:spPr>
          <a:xfrm flipV="1">
            <a:off x="3484216" y="5074243"/>
            <a:ext cx="1032751" cy="1024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78" idx="6"/>
            <a:endCxn id="79" idx="2"/>
          </p:cNvCxnSpPr>
          <p:nvPr/>
        </p:nvCxnSpPr>
        <p:spPr>
          <a:xfrm>
            <a:off x="3484216" y="6961708"/>
            <a:ext cx="1032751" cy="0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1" idx="6"/>
            <a:endCxn id="82" idx="2"/>
          </p:cNvCxnSpPr>
          <p:nvPr/>
        </p:nvCxnSpPr>
        <p:spPr>
          <a:xfrm flipV="1">
            <a:off x="9146612" y="6961708"/>
            <a:ext cx="1032751" cy="1024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1" idx="4"/>
            <a:endCxn id="86" idx="0"/>
          </p:cNvCxnSpPr>
          <p:nvPr/>
        </p:nvCxnSpPr>
        <p:spPr>
          <a:xfrm>
            <a:off x="8719255" y="7390089"/>
            <a:ext cx="0" cy="1032751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82" idx="4"/>
            <a:endCxn id="87" idx="0"/>
          </p:cNvCxnSpPr>
          <p:nvPr/>
        </p:nvCxnSpPr>
        <p:spPr>
          <a:xfrm>
            <a:off x="10606720" y="7389065"/>
            <a:ext cx="0" cy="1033775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83" idx="6"/>
            <a:endCxn id="84" idx="2"/>
          </p:cNvCxnSpPr>
          <p:nvPr/>
        </p:nvCxnSpPr>
        <p:spPr>
          <a:xfrm flipV="1">
            <a:off x="3494047" y="8847125"/>
            <a:ext cx="1022919" cy="3072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3659706" y="665931"/>
            <a:ext cx="6042227" cy="8170722"/>
            <a:chOff x="2573230" y="468232"/>
            <a:chExt cx="4248441" cy="5745039"/>
          </a:xfrm>
        </p:grpSpPr>
        <p:sp>
          <p:nvSpPr>
            <p:cNvPr id="145" name="TextBox 144"/>
            <p:cNvSpPr txBox="1"/>
            <p:nvPr/>
          </p:nvSpPr>
          <p:spPr>
            <a:xfrm>
              <a:off x="2583502" y="46823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11676" y="488025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232524" y="470566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559648" y="484465"/>
              <a:ext cx="26202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587036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918390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solidFill>
                    <a:srgbClr val="A6A6A6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231709" y="1795356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solidFill>
                    <a:srgbClr val="A6A6A6"/>
                  </a:solidFill>
                  <a:latin typeface="Helvetica"/>
                  <a:cs typeface="Helvetica"/>
                </a:rPr>
                <a:t>4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569663" y="179769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57323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solidFill>
                    <a:srgbClr val="A6A6A6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918390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7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231709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571843" y="3122480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581892" y="445193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solidFill>
                    <a:srgbClr val="A6A6A6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3946000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solidFill>
                    <a:srgbClr val="A6A6A6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231709" y="4449604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solidFill>
                    <a:srgbClr val="A6A6A6"/>
                  </a:solidFill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6571843" y="4453201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solidFill>
                    <a:srgbClr val="A6A6A6"/>
                  </a:solidFill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58350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solidFill>
                    <a:srgbClr val="A6A6A6"/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3946000" y="5775288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solidFill>
                    <a:srgbClr val="A6A6A6"/>
                  </a:solidFill>
                  <a:latin typeface="Helvetica"/>
                  <a:cs typeface="Helvetica"/>
                </a:rPr>
                <a:t>3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277472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583468" y="5779062"/>
              <a:ext cx="238203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13" dirty="0">
                  <a:latin typeface="Helvetica"/>
                  <a:cs typeface="Helvetica"/>
                </a:rPr>
                <a:t>2</a:t>
              </a:r>
            </a:p>
          </p:txBody>
        </p:sp>
      </p:grpSp>
      <p:sp>
        <p:nvSpPr>
          <p:cNvPr id="63" name="Oval 62"/>
          <p:cNvSpPr/>
          <p:nvPr/>
        </p:nvSpPr>
        <p:spPr>
          <a:xfrm>
            <a:off x="2629502" y="889252"/>
            <a:ext cx="854714" cy="854714"/>
          </a:xfrm>
          <a:prstGeom prst="ellipse">
            <a:avLst/>
          </a:prstGeom>
          <a:solidFill>
            <a:schemeClr val="bg1">
              <a:lumMod val="85000"/>
              <a:alpha val="75000"/>
            </a:schemeClr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b="1">
              <a:latin typeface="Helvetica"/>
              <a:cs typeface="Helvetica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516967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6404433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291898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179363" y="87195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2629502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4516967" y="275942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6404433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8291898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10179363" y="275942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2629502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516967" y="4646886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404433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291898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10179363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2629502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516967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404433" y="653537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8291898" y="653537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10179363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639334" y="842284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516967" y="8419768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404433" y="8419768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8291898" y="842284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0179363" y="8422840"/>
            <a:ext cx="854714" cy="854714"/>
          </a:xfrm>
          <a:prstGeom prst="ellipse">
            <a:avLst/>
          </a:prstGeom>
          <a:solidFill>
            <a:schemeClr val="bg1">
              <a:lumMod val="85000"/>
              <a:alpha val="75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cxnSp>
        <p:nvCxnSpPr>
          <p:cNvPr id="88" name="Straight Arrow Connector 87"/>
          <p:cNvCxnSpPr>
            <a:stCxn id="63" idx="6"/>
            <a:endCxn id="64" idx="2"/>
          </p:cNvCxnSpPr>
          <p:nvPr/>
        </p:nvCxnSpPr>
        <p:spPr>
          <a:xfrm flipV="1">
            <a:off x="3484216" y="1300336"/>
            <a:ext cx="1032751" cy="16273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4" idx="6"/>
            <a:endCxn id="65" idx="2"/>
          </p:cNvCxnSpPr>
          <p:nvPr/>
        </p:nvCxnSpPr>
        <p:spPr>
          <a:xfrm>
            <a:off x="5371681" y="1300336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5" idx="6"/>
            <a:endCxn id="66" idx="2"/>
          </p:cNvCxnSpPr>
          <p:nvPr/>
        </p:nvCxnSpPr>
        <p:spPr>
          <a:xfrm>
            <a:off x="7259147" y="1300336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6" idx="6"/>
            <a:endCxn id="67" idx="2"/>
          </p:cNvCxnSpPr>
          <p:nvPr/>
        </p:nvCxnSpPr>
        <p:spPr>
          <a:xfrm flipV="1">
            <a:off x="9146612" y="1299312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6" idx="4"/>
            <a:endCxn id="71" idx="0"/>
          </p:cNvCxnSpPr>
          <p:nvPr/>
        </p:nvCxnSpPr>
        <p:spPr>
          <a:xfrm>
            <a:off x="8719255" y="1727693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5" idx="4"/>
            <a:endCxn id="70" idx="0"/>
          </p:cNvCxnSpPr>
          <p:nvPr/>
        </p:nvCxnSpPr>
        <p:spPr>
          <a:xfrm>
            <a:off x="6831790" y="1727693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3" idx="4"/>
            <a:endCxn id="68" idx="0"/>
          </p:cNvCxnSpPr>
          <p:nvPr/>
        </p:nvCxnSpPr>
        <p:spPr>
          <a:xfrm>
            <a:off x="3056859" y="1743967"/>
            <a:ext cx="0" cy="1016478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8" idx="6"/>
            <a:endCxn id="69" idx="2"/>
          </p:cNvCxnSpPr>
          <p:nvPr/>
        </p:nvCxnSpPr>
        <p:spPr>
          <a:xfrm flipV="1">
            <a:off x="3484216" y="3186778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1" idx="6"/>
            <a:endCxn id="72" idx="2"/>
          </p:cNvCxnSpPr>
          <p:nvPr/>
        </p:nvCxnSpPr>
        <p:spPr>
          <a:xfrm flipV="1">
            <a:off x="9146612" y="3186778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8" idx="4"/>
            <a:endCxn id="73" idx="0"/>
          </p:cNvCxnSpPr>
          <p:nvPr/>
        </p:nvCxnSpPr>
        <p:spPr>
          <a:xfrm>
            <a:off x="3056859" y="3615159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9" idx="4"/>
            <a:endCxn id="74" idx="0"/>
          </p:cNvCxnSpPr>
          <p:nvPr/>
        </p:nvCxnSpPr>
        <p:spPr>
          <a:xfrm>
            <a:off x="4944324" y="3614135"/>
            <a:ext cx="0" cy="1032751"/>
          </a:xfrm>
          <a:prstGeom prst="straightConnector1">
            <a:avLst/>
          </a:prstGeom>
          <a:ln w="57150" cmpd="sng"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4" idx="6"/>
            <a:endCxn id="75" idx="2"/>
          </p:cNvCxnSpPr>
          <p:nvPr/>
        </p:nvCxnSpPr>
        <p:spPr>
          <a:xfrm>
            <a:off x="5371681" y="5074243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5" idx="6"/>
            <a:endCxn id="76" idx="2"/>
          </p:cNvCxnSpPr>
          <p:nvPr/>
        </p:nvCxnSpPr>
        <p:spPr>
          <a:xfrm>
            <a:off x="7259147" y="5075267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76" idx="6"/>
            <a:endCxn id="77" idx="2"/>
          </p:cNvCxnSpPr>
          <p:nvPr/>
        </p:nvCxnSpPr>
        <p:spPr>
          <a:xfrm>
            <a:off x="9146612" y="5075267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73" idx="4"/>
            <a:endCxn id="78" idx="0"/>
          </p:cNvCxnSpPr>
          <p:nvPr/>
        </p:nvCxnSpPr>
        <p:spPr>
          <a:xfrm>
            <a:off x="3056859" y="5502624"/>
            <a:ext cx="0" cy="1031727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74" idx="4"/>
            <a:endCxn id="79" idx="0"/>
          </p:cNvCxnSpPr>
          <p:nvPr/>
        </p:nvCxnSpPr>
        <p:spPr>
          <a:xfrm>
            <a:off x="4944324" y="5501600"/>
            <a:ext cx="0" cy="1032751"/>
          </a:xfrm>
          <a:prstGeom prst="straightConnector1">
            <a:avLst/>
          </a:prstGeom>
          <a:ln w="57150" cmpd="sng"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5" idx="4"/>
            <a:endCxn id="80" idx="0"/>
          </p:cNvCxnSpPr>
          <p:nvPr/>
        </p:nvCxnSpPr>
        <p:spPr>
          <a:xfrm>
            <a:off x="6831790" y="5502624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6" idx="4"/>
            <a:endCxn id="81" idx="0"/>
          </p:cNvCxnSpPr>
          <p:nvPr/>
        </p:nvCxnSpPr>
        <p:spPr>
          <a:xfrm>
            <a:off x="8719255" y="5502624"/>
            <a:ext cx="0" cy="1032751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77" idx="4"/>
            <a:endCxn id="82" idx="0"/>
          </p:cNvCxnSpPr>
          <p:nvPr/>
        </p:nvCxnSpPr>
        <p:spPr>
          <a:xfrm>
            <a:off x="10606720" y="5502624"/>
            <a:ext cx="0" cy="1031727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78" idx="4"/>
            <a:endCxn id="83" idx="0"/>
          </p:cNvCxnSpPr>
          <p:nvPr/>
        </p:nvCxnSpPr>
        <p:spPr>
          <a:xfrm>
            <a:off x="3056860" y="7389065"/>
            <a:ext cx="9832" cy="1033775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79" idx="4"/>
            <a:endCxn id="84" idx="0"/>
          </p:cNvCxnSpPr>
          <p:nvPr/>
        </p:nvCxnSpPr>
        <p:spPr>
          <a:xfrm>
            <a:off x="4944324" y="7389065"/>
            <a:ext cx="0" cy="1030703"/>
          </a:xfrm>
          <a:prstGeom prst="straightConnector1">
            <a:avLst/>
          </a:prstGeom>
          <a:ln w="57150" cmpd="sng"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80" idx="4"/>
            <a:endCxn id="85" idx="0"/>
          </p:cNvCxnSpPr>
          <p:nvPr/>
        </p:nvCxnSpPr>
        <p:spPr>
          <a:xfrm>
            <a:off x="6831790" y="7390089"/>
            <a:ext cx="0" cy="1029679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84" idx="6"/>
            <a:endCxn id="85" idx="2"/>
          </p:cNvCxnSpPr>
          <p:nvPr/>
        </p:nvCxnSpPr>
        <p:spPr>
          <a:xfrm>
            <a:off x="5371681" y="8847125"/>
            <a:ext cx="1032751" cy="0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85" idx="6"/>
            <a:endCxn id="86" idx="2"/>
          </p:cNvCxnSpPr>
          <p:nvPr/>
        </p:nvCxnSpPr>
        <p:spPr>
          <a:xfrm>
            <a:off x="7259147" y="8847125"/>
            <a:ext cx="1032751" cy="3072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86" idx="6"/>
            <a:endCxn id="87" idx="2"/>
          </p:cNvCxnSpPr>
          <p:nvPr/>
        </p:nvCxnSpPr>
        <p:spPr>
          <a:xfrm>
            <a:off x="9146612" y="8850197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017478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53797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solidFill>
                  <a:srgbClr val="A6A6A6"/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67004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782577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007646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95112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6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782577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solidFill>
                  <a:srgbClr val="A6A6A6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687388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solidFill>
                  <a:srgbClr val="A6A6A6"/>
                </a:solidFill>
                <a:latin typeface="Helvetica"/>
                <a:cs typeface="Helvetica"/>
              </a:rPr>
              <a:t>2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0515952" y="3699835"/>
            <a:ext cx="24299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solidFill>
                  <a:srgbClr val="A6A6A6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051356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91245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78257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687388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0523789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051356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91245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6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78257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8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8687388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solidFill>
                  <a:srgbClr val="A6A6A6"/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0582691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solidFill>
                  <a:srgbClr val="A6A6A6"/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802669" y="931747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687125" y="956508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592763" y="93250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8478381" y="93326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0368396" y="93326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811516" y="284617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812292" y="4731913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813067" y="6617652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669079" y="8530353"/>
            <a:ext cx="81837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14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704460" y="2839607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4580106" y="4725345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10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4553922" y="6598776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14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4581427" y="8487588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20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573904" y="2825572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7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8331165" y="2827563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13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0236416" y="2828323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15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6465956" y="4685580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17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8371207" y="4713302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20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10243742" y="4705975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24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10244517" y="6618676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25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352349" y="6618676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22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448647" y="6619435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22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6449422" y="8485539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8358124" y="8486887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32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10243742" y="8480319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921888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/>
          <p:cNvSpPr/>
          <p:nvPr/>
        </p:nvSpPr>
        <p:spPr>
          <a:xfrm>
            <a:off x="2629502" y="889252"/>
            <a:ext cx="854714" cy="854714"/>
          </a:xfrm>
          <a:prstGeom prst="ellipse">
            <a:avLst/>
          </a:prstGeom>
          <a:solidFill>
            <a:schemeClr val="bg1">
              <a:lumMod val="85000"/>
              <a:alpha val="75000"/>
            </a:schemeClr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b="1">
              <a:latin typeface="Helvetica"/>
              <a:cs typeface="Helvetica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516967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6404433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 dirty="0">
              <a:latin typeface="Helvetica"/>
              <a:cs typeface="Helvetica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291898" y="872979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179363" y="87195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2629502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4516967" y="275942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6404433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8291898" y="276044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10179363" y="275942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2629502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516967" y="4646886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404433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8291898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10179363" y="464791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2629502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516967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404433" y="653537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8291898" y="6535375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10179363" y="6534351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639334" y="842284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516967" y="8419768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404433" y="8419768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8291898" y="8422840"/>
            <a:ext cx="854714" cy="854714"/>
          </a:xfrm>
          <a:prstGeom prst="ellipse">
            <a:avLst/>
          </a:prstGeom>
          <a:solidFill>
            <a:srgbClr val="D9D9D9"/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0179363" y="8422840"/>
            <a:ext cx="854714" cy="854714"/>
          </a:xfrm>
          <a:prstGeom prst="ellipse">
            <a:avLst/>
          </a:prstGeom>
          <a:solidFill>
            <a:schemeClr val="bg1">
              <a:lumMod val="85000"/>
              <a:alpha val="75000"/>
            </a:schemeClr>
          </a:solidFill>
          <a:ln w="38100" cmpd="sng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13">
              <a:latin typeface="Helvetica"/>
              <a:cs typeface="Helvetica"/>
            </a:endParaRPr>
          </a:p>
        </p:txBody>
      </p:sp>
      <p:cxnSp>
        <p:nvCxnSpPr>
          <p:cNvPr id="88" name="Straight Arrow Connector 87"/>
          <p:cNvCxnSpPr>
            <a:stCxn id="63" idx="6"/>
            <a:endCxn id="64" idx="2"/>
          </p:cNvCxnSpPr>
          <p:nvPr/>
        </p:nvCxnSpPr>
        <p:spPr>
          <a:xfrm flipV="1">
            <a:off x="3484216" y="1300336"/>
            <a:ext cx="1032751" cy="16273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4" idx="6"/>
            <a:endCxn id="65" idx="2"/>
          </p:cNvCxnSpPr>
          <p:nvPr/>
        </p:nvCxnSpPr>
        <p:spPr>
          <a:xfrm>
            <a:off x="5371681" y="1300336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5" idx="6"/>
            <a:endCxn id="66" idx="2"/>
          </p:cNvCxnSpPr>
          <p:nvPr/>
        </p:nvCxnSpPr>
        <p:spPr>
          <a:xfrm>
            <a:off x="7259147" y="1300336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6" idx="6"/>
            <a:endCxn id="67" idx="2"/>
          </p:cNvCxnSpPr>
          <p:nvPr/>
        </p:nvCxnSpPr>
        <p:spPr>
          <a:xfrm flipV="1">
            <a:off x="9146612" y="1299312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6" idx="4"/>
            <a:endCxn id="71" idx="0"/>
          </p:cNvCxnSpPr>
          <p:nvPr/>
        </p:nvCxnSpPr>
        <p:spPr>
          <a:xfrm>
            <a:off x="8719255" y="1727693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5" idx="4"/>
            <a:endCxn id="70" idx="0"/>
          </p:cNvCxnSpPr>
          <p:nvPr/>
        </p:nvCxnSpPr>
        <p:spPr>
          <a:xfrm>
            <a:off x="6831790" y="1727693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3" idx="4"/>
            <a:endCxn id="68" idx="0"/>
          </p:cNvCxnSpPr>
          <p:nvPr/>
        </p:nvCxnSpPr>
        <p:spPr>
          <a:xfrm>
            <a:off x="3056859" y="1743967"/>
            <a:ext cx="0" cy="1016478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8" idx="6"/>
            <a:endCxn id="69" idx="2"/>
          </p:cNvCxnSpPr>
          <p:nvPr/>
        </p:nvCxnSpPr>
        <p:spPr>
          <a:xfrm flipV="1">
            <a:off x="3484216" y="3186778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1" idx="6"/>
            <a:endCxn id="72" idx="2"/>
          </p:cNvCxnSpPr>
          <p:nvPr/>
        </p:nvCxnSpPr>
        <p:spPr>
          <a:xfrm flipV="1">
            <a:off x="9146612" y="3186778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8" idx="4"/>
            <a:endCxn id="73" idx="0"/>
          </p:cNvCxnSpPr>
          <p:nvPr/>
        </p:nvCxnSpPr>
        <p:spPr>
          <a:xfrm>
            <a:off x="3056859" y="3615159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9" idx="4"/>
            <a:endCxn id="74" idx="0"/>
          </p:cNvCxnSpPr>
          <p:nvPr/>
        </p:nvCxnSpPr>
        <p:spPr>
          <a:xfrm>
            <a:off x="4944324" y="3614135"/>
            <a:ext cx="0" cy="1032751"/>
          </a:xfrm>
          <a:prstGeom prst="straightConnector1">
            <a:avLst/>
          </a:prstGeom>
          <a:ln w="57150" cmpd="sng"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4" idx="6"/>
            <a:endCxn id="75" idx="2"/>
          </p:cNvCxnSpPr>
          <p:nvPr/>
        </p:nvCxnSpPr>
        <p:spPr>
          <a:xfrm>
            <a:off x="5371681" y="5074243"/>
            <a:ext cx="1032751" cy="1024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5" idx="6"/>
            <a:endCxn id="76" idx="2"/>
          </p:cNvCxnSpPr>
          <p:nvPr/>
        </p:nvCxnSpPr>
        <p:spPr>
          <a:xfrm>
            <a:off x="7259147" y="5075267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76" idx="6"/>
            <a:endCxn id="77" idx="2"/>
          </p:cNvCxnSpPr>
          <p:nvPr/>
        </p:nvCxnSpPr>
        <p:spPr>
          <a:xfrm>
            <a:off x="9146612" y="5075267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73" idx="4"/>
            <a:endCxn id="78" idx="0"/>
          </p:cNvCxnSpPr>
          <p:nvPr/>
        </p:nvCxnSpPr>
        <p:spPr>
          <a:xfrm>
            <a:off x="3056859" y="5502624"/>
            <a:ext cx="0" cy="1031727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74" idx="4"/>
            <a:endCxn id="79" idx="0"/>
          </p:cNvCxnSpPr>
          <p:nvPr/>
        </p:nvCxnSpPr>
        <p:spPr>
          <a:xfrm>
            <a:off x="4944324" y="5501600"/>
            <a:ext cx="0" cy="1032751"/>
          </a:xfrm>
          <a:prstGeom prst="straightConnector1">
            <a:avLst/>
          </a:prstGeom>
          <a:ln w="57150" cmpd="sng"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5" idx="4"/>
            <a:endCxn id="80" idx="0"/>
          </p:cNvCxnSpPr>
          <p:nvPr/>
        </p:nvCxnSpPr>
        <p:spPr>
          <a:xfrm>
            <a:off x="6831790" y="5502624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6" idx="4"/>
            <a:endCxn id="81" idx="0"/>
          </p:cNvCxnSpPr>
          <p:nvPr/>
        </p:nvCxnSpPr>
        <p:spPr>
          <a:xfrm>
            <a:off x="8719255" y="5502624"/>
            <a:ext cx="0" cy="1032751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77" idx="4"/>
            <a:endCxn id="82" idx="0"/>
          </p:cNvCxnSpPr>
          <p:nvPr/>
        </p:nvCxnSpPr>
        <p:spPr>
          <a:xfrm>
            <a:off x="10606720" y="5502624"/>
            <a:ext cx="0" cy="1031727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78" idx="4"/>
            <a:endCxn id="83" idx="0"/>
          </p:cNvCxnSpPr>
          <p:nvPr/>
        </p:nvCxnSpPr>
        <p:spPr>
          <a:xfrm>
            <a:off x="3056860" y="7389065"/>
            <a:ext cx="9832" cy="1033775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79" idx="4"/>
            <a:endCxn id="84" idx="0"/>
          </p:cNvCxnSpPr>
          <p:nvPr/>
        </p:nvCxnSpPr>
        <p:spPr>
          <a:xfrm>
            <a:off x="4944324" y="7389065"/>
            <a:ext cx="0" cy="1030703"/>
          </a:xfrm>
          <a:prstGeom prst="straightConnector1">
            <a:avLst/>
          </a:prstGeom>
          <a:ln w="57150" cmpd="sng">
            <a:solidFill>
              <a:srgbClr val="40404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80" idx="4"/>
            <a:endCxn id="85" idx="0"/>
          </p:cNvCxnSpPr>
          <p:nvPr/>
        </p:nvCxnSpPr>
        <p:spPr>
          <a:xfrm>
            <a:off x="6831790" y="7390089"/>
            <a:ext cx="0" cy="1029679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85" idx="6"/>
            <a:endCxn id="86" idx="2"/>
          </p:cNvCxnSpPr>
          <p:nvPr/>
        </p:nvCxnSpPr>
        <p:spPr>
          <a:xfrm>
            <a:off x="7259147" y="8847125"/>
            <a:ext cx="1032751" cy="3072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86" idx="6"/>
            <a:endCxn id="87" idx="2"/>
          </p:cNvCxnSpPr>
          <p:nvPr/>
        </p:nvCxnSpPr>
        <p:spPr>
          <a:xfrm>
            <a:off x="9146612" y="8850197"/>
            <a:ext cx="1032751" cy="0"/>
          </a:xfrm>
          <a:prstGeom prst="straightConnector1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017478" y="179273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670042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782577" y="1792734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007646" y="369983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895112" y="370239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6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051356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91245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782577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687388" y="558986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0523789" y="558730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051356" y="7443513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5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674314" y="66593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63273" y="694080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441813" y="669250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9329278" y="689017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679341" y="2553396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9343521" y="2556715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572822" y="444086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7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440653" y="444086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9346622" y="444086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7505738" y="821911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9363155" y="8219111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91245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6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782577" y="7450602"/>
            <a:ext cx="338778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8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802669" y="931747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811516" y="2846174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812292" y="4731913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813067" y="6617652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669079" y="8530353"/>
            <a:ext cx="81837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14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687125" y="956508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704460" y="2839607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4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580106" y="4725345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10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553922" y="6598776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14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581427" y="8487588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20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592763" y="93250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5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573904" y="2825572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7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465956" y="4685580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17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448647" y="6619435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22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449422" y="8485539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478381" y="93326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8331165" y="2827563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13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371207" y="4713302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8352349" y="6618676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22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8358124" y="8486887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0368396" y="933266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9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0236416" y="2828323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15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0243742" y="4705975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24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0244517" y="6618676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25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10243742" y="8480319"/>
            <a:ext cx="85839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34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7259147" y="6962732"/>
            <a:ext cx="103275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2121028"/>
            <a:ext cx="2669079" cy="271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/>
              <a:t>Backtracking pointers</a:t>
            </a:r>
            <a:r>
              <a:rPr lang="en-US" sz="3413" dirty="0"/>
              <a:t>:  </a:t>
            </a:r>
          </a:p>
          <a:p>
            <a:r>
              <a:rPr lang="en-US" sz="3413" dirty="0">
                <a:highlight>
                  <a:srgbClr val="FFFF00"/>
                </a:highlight>
              </a:rPr>
              <a:t>the best way to get to each node</a:t>
            </a:r>
          </a:p>
        </p:txBody>
      </p:sp>
      <p:sp>
        <p:nvSpPr>
          <p:cNvPr id="162" name="TextBox 147">
            <a:extLst>
              <a:ext uri="{FF2B5EF4-FFF2-40B4-BE49-F238E27FC236}">
                <a16:creationId xmlns:a16="http://schemas.microsoft.com/office/drawing/2014/main" id="{CA0C3670-F0F4-1542-9108-D4996F57E106}"/>
              </a:ext>
            </a:extLst>
          </p:cNvPr>
          <p:cNvSpPr txBox="1"/>
          <p:nvPr/>
        </p:nvSpPr>
        <p:spPr>
          <a:xfrm>
            <a:off x="7488799" y="6278079"/>
            <a:ext cx="372655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dirty="0">
                <a:latin typeface="Helvetica"/>
                <a:cs typeface="Helvetic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48068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ChangeArrowheads="1"/>
          </p:cNvSpPr>
          <p:nvPr/>
        </p:nvSpPr>
        <p:spPr bwMode="auto">
          <a:xfrm>
            <a:off x="626378" y="1625600"/>
            <a:ext cx="11812693" cy="205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2pPr>
            <a:lvl3pPr marL="8032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3pPr>
            <a:lvl4pPr marL="1339850" indent="-3159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4pPr>
            <a:lvl5pPr marL="1681163" indent="-3397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9pPr>
          </a:lstStyle>
          <a:p>
            <a:pPr marL="4515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3982" kern="1200" dirty="0">
                <a:solidFill>
                  <a:prstClr val="black"/>
                </a:solidFill>
                <a:latin typeface="Calibri"/>
              </a:rPr>
              <a:t>the length of a longest path from (0,0) to (</a:t>
            </a:r>
            <a:r>
              <a:rPr lang="en-US" sz="3982" i="1" kern="1200" dirty="0" err="1">
                <a:solidFill>
                  <a:prstClr val="black"/>
                </a:solidFill>
                <a:latin typeface="Calibri"/>
              </a:rPr>
              <a:t>i,j</a:t>
            </a:r>
            <a:r>
              <a:rPr lang="en-US" sz="3982" kern="12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00B050"/>
                </a:solidFill>
                <a:latin typeface="Calibri"/>
                <a:cs typeface="Arial" pitchFamily="34" charset="0"/>
              </a:rPr>
              <a:t>i-1, j  </a:t>
            </a:r>
            <a:r>
              <a:rPr lang="en-US" altLang="en-US" sz="3982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↓</a:t>
            </a:r>
            <a:r>
              <a:rPr lang="en-US" altLang="en-US" sz="3982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srgbClr val="00B050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srgbClr val="0000FF"/>
                </a:solidFill>
                <a:latin typeface="Calibri"/>
                <a:cs typeface="Arial" pitchFamily="34" charset="0"/>
              </a:rPr>
              <a:t>, j-1 </a:t>
            </a:r>
            <a:r>
              <a:rPr lang="en-US" altLang="en-US" sz="3982" i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→</a:t>
            </a:r>
            <a:r>
              <a:rPr lang="en-US" altLang="en-US" sz="3982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FF0000"/>
                </a:solidFill>
                <a:latin typeface="Calibri"/>
                <a:cs typeface="Arial" pitchFamily="34" charset="0"/>
              </a:rPr>
              <a:t>i-1, j-1</a:t>
            </a:r>
            <a:r>
              <a:rPr lang="en-US" altLang="en-US" sz="3982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FF0000"/>
                </a:solidFill>
                <a:cs typeface="Arial" pitchFamily="34" charset="0"/>
              </a:rPr>
              <a:t>↘</a:t>
            </a:r>
            <a:r>
              <a:rPr lang="en-US" altLang="en-US" sz="3982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)</a:t>
            </a:r>
          </a:p>
          <a:p>
            <a:pPr marL="1142418" lvl="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3982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654745" lvl="2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</p:txBody>
      </p:sp>
      <p:sp>
        <p:nvSpPr>
          <p:cNvPr id="79875" name="Title 8"/>
          <p:cNvSpPr>
            <a:spLocks noGrp="1"/>
          </p:cNvSpPr>
          <p:nvPr>
            <p:ph type="title"/>
          </p:nvPr>
        </p:nvSpPr>
        <p:spPr>
          <a:xfrm>
            <a:off x="518005" y="325120"/>
            <a:ext cx="12029440" cy="7586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+mn-lt"/>
                <a:cs typeface="Arial" pitchFamily="34" charset="0"/>
              </a:rPr>
              <a:t>Dynamic Programming Recurrence for the </a:t>
            </a:r>
            <a:r>
              <a:rPr lang="en-US" altLang="en-US" dirty="0">
                <a:highlight>
                  <a:srgbClr val="FFFF00"/>
                </a:highlight>
                <a:latin typeface="+mn-lt"/>
                <a:cs typeface="Arial" pitchFamily="34" charset="0"/>
              </a:rPr>
              <a:t>Alignment Graph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1937" y="3734189"/>
            <a:ext cx="260096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= max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1964" y="3455667"/>
            <a:ext cx="54186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7680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{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4" y="5420439"/>
            <a:ext cx="3799619" cy="422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61493" y="6827521"/>
            <a:ext cx="3877578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44" kern="1200" dirty="0">
                <a:solidFill>
                  <a:prstClr val="black"/>
                </a:solidFill>
                <a:latin typeface="Calibri"/>
                <a:cs typeface="Arial" charset="0"/>
              </a:rPr>
              <a:t>weights?</a:t>
            </a:r>
          </a:p>
        </p:txBody>
      </p:sp>
    </p:spTree>
    <p:extLst>
      <p:ext uri="{BB962C8B-B14F-4D97-AF65-F5344CB8AC3E}">
        <p14:creationId xmlns:p14="http://schemas.microsoft.com/office/powerpoint/2010/main" val="4028482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ChangeArrowheads="1"/>
          </p:cNvSpPr>
          <p:nvPr/>
        </p:nvSpPr>
        <p:spPr bwMode="auto">
          <a:xfrm>
            <a:off x="626378" y="1625600"/>
            <a:ext cx="11812693" cy="205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2pPr>
            <a:lvl3pPr marL="8032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3pPr>
            <a:lvl4pPr marL="1339850" indent="-3159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4pPr>
            <a:lvl5pPr marL="1681163" indent="-3397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9pPr>
          </a:lstStyle>
          <a:p>
            <a:pPr marL="4515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3982" kern="1200" dirty="0">
                <a:solidFill>
                  <a:prstClr val="black"/>
                </a:solidFill>
                <a:latin typeface="Calibri"/>
              </a:rPr>
              <a:t>the length of a longest path from (0,0) to (</a:t>
            </a:r>
            <a:r>
              <a:rPr lang="en-US" sz="3982" i="1" kern="1200" dirty="0" err="1">
                <a:solidFill>
                  <a:prstClr val="black"/>
                </a:solidFill>
                <a:latin typeface="Calibri"/>
              </a:rPr>
              <a:t>i,j</a:t>
            </a:r>
            <a:r>
              <a:rPr lang="en-US" sz="3982" kern="12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00B050"/>
                </a:solidFill>
                <a:latin typeface="Calibri"/>
                <a:cs typeface="Arial" pitchFamily="34" charset="0"/>
              </a:rPr>
              <a:t>i-1, j  </a:t>
            </a:r>
            <a:r>
              <a:rPr lang="en-US" altLang="en-US" sz="3982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↓</a:t>
            </a:r>
            <a:r>
              <a:rPr lang="en-US" altLang="en-US" sz="3982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srgbClr val="00B050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srgbClr val="0000FF"/>
                </a:solidFill>
                <a:latin typeface="Calibri"/>
                <a:cs typeface="Arial" pitchFamily="34" charset="0"/>
              </a:rPr>
              <a:t>, j-1 </a:t>
            </a:r>
            <a:r>
              <a:rPr lang="en-US" altLang="en-US" sz="3982" i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→</a:t>
            </a:r>
            <a:r>
              <a:rPr lang="en-US" altLang="en-US" sz="3982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FF0000"/>
                </a:solidFill>
                <a:latin typeface="Calibri"/>
                <a:cs typeface="Arial" pitchFamily="34" charset="0"/>
              </a:rPr>
              <a:t>i-1, j-1</a:t>
            </a:r>
            <a:r>
              <a:rPr lang="en-US" altLang="en-US" sz="3982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FF0000"/>
                </a:solidFill>
                <a:cs typeface="Arial" pitchFamily="34" charset="0"/>
              </a:rPr>
              <a:t>↘</a:t>
            </a:r>
            <a:r>
              <a:rPr lang="en-US" altLang="en-US" sz="3982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)</a:t>
            </a:r>
          </a:p>
          <a:p>
            <a:pPr marL="1142418" lvl="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3982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654745" lvl="2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</p:txBody>
      </p:sp>
      <p:sp>
        <p:nvSpPr>
          <p:cNvPr id="79875" name="Title 8"/>
          <p:cNvSpPr>
            <a:spLocks noGrp="1"/>
          </p:cNvSpPr>
          <p:nvPr>
            <p:ph type="title"/>
          </p:nvPr>
        </p:nvSpPr>
        <p:spPr>
          <a:xfrm>
            <a:off x="518005" y="325120"/>
            <a:ext cx="12029440" cy="7586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+mn-lt"/>
                <a:cs typeface="Arial" pitchFamily="34" charset="0"/>
              </a:rPr>
              <a:t>Dynamic Programming Recurrence for the </a:t>
            </a:r>
            <a:r>
              <a:rPr lang="en-US" altLang="en-US" dirty="0">
                <a:highlight>
                  <a:srgbClr val="FFFF00"/>
                </a:highlight>
                <a:latin typeface="+mn-lt"/>
                <a:cs typeface="Arial" pitchFamily="34" charset="0"/>
              </a:rPr>
              <a:t>Alignment Graph - </a:t>
            </a:r>
            <a:r>
              <a:rPr lang="en-US" dirty="0">
                <a:highlight>
                  <a:srgbClr val="FFFF00"/>
                </a:highlight>
              </a:rPr>
              <a:t>Counting Matches Only</a:t>
            </a:r>
            <a:endParaRPr lang="en-US" altLang="en-US" dirty="0">
              <a:highlight>
                <a:srgbClr val="FFFF00"/>
              </a:highlight>
              <a:latin typeface="+mn-lt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1937" y="3734189"/>
            <a:ext cx="260096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= max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1964" y="3455667"/>
            <a:ext cx="54186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7680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{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4" y="5420439"/>
            <a:ext cx="3799619" cy="422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61493" y="6827521"/>
            <a:ext cx="3877578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44" kern="1200" dirty="0">
                <a:solidFill>
                  <a:prstClr val="black"/>
                </a:solidFill>
                <a:latin typeface="Calibri"/>
                <a:cs typeface="Arial" charset="0"/>
              </a:rPr>
              <a:t>red edges </a:t>
            </a:r>
            <a:r>
              <a:rPr lang="en-US" sz="2844" kern="1200" dirty="0">
                <a:solidFill>
                  <a:srgbClr val="FF0000"/>
                </a:solidFill>
                <a:latin typeface="Calibri"/>
                <a:cs typeface="Arial" charset="0"/>
              </a:rPr>
              <a:t>↘ </a:t>
            </a:r>
            <a:r>
              <a:rPr lang="en-US" sz="2844" kern="1200" dirty="0">
                <a:solidFill>
                  <a:prstClr val="black"/>
                </a:solidFill>
                <a:latin typeface="Calibri"/>
                <a:cs typeface="Arial" charset="0"/>
              </a:rPr>
              <a:t>– weight </a:t>
            </a:r>
            <a:r>
              <a:rPr lang="en-US" sz="2844" kern="1200" dirty="0">
                <a:solidFill>
                  <a:srgbClr val="FF0000"/>
                </a:solidFill>
                <a:latin typeface="Calibri"/>
                <a:cs typeface="Arial" charset="0"/>
              </a:rPr>
              <a:t>1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44" kern="1200" dirty="0">
                <a:solidFill>
                  <a:prstClr val="black"/>
                </a:solidFill>
                <a:latin typeface="Calibri"/>
                <a:cs typeface="Arial" charset="0"/>
              </a:rPr>
              <a:t>other edges  – weight 0  </a:t>
            </a:r>
          </a:p>
        </p:txBody>
      </p:sp>
    </p:spTree>
    <p:extLst>
      <p:ext uri="{BB962C8B-B14F-4D97-AF65-F5344CB8AC3E}">
        <p14:creationId xmlns:p14="http://schemas.microsoft.com/office/powerpoint/2010/main" val="1149211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ChangeArrowheads="1"/>
          </p:cNvSpPr>
          <p:nvPr/>
        </p:nvSpPr>
        <p:spPr bwMode="auto">
          <a:xfrm>
            <a:off x="626378" y="1625600"/>
            <a:ext cx="11812693" cy="205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2pPr>
            <a:lvl3pPr marL="8032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3pPr>
            <a:lvl4pPr marL="1339850" indent="-3159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4pPr>
            <a:lvl5pPr marL="1681163" indent="-3397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9pPr>
          </a:lstStyle>
          <a:p>
            <a:pPr marL="4515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3982" kern="1200" dirty="0">
                <a:solidFill>
                  <a:prstClr val="black"/>
                </a:solidFill>
                <a:latin typeface="Calibri"/>
              </a:rPr>
              <a:t>the length of a longest path from (0,0) to (</a:t>
            </a:r>
            <a:r>
              <a:rPr lang="en-US" sz="3982" i="1" kern="1200" dirty="0" err="1">
                <a:solidFill>
                  <a:prstClr val="black"/>
                </a:solidFill>
                <a:latin typeface="Calibri"/>
              </a:rPr>
              <a:t>i,j</a:t>
            </a:r>
            <a:r>
              <a:rPr lang="en-US" sz="3982" kern="12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00B050"/>
                </a:solidFill>
                <a:latin typeface="Calibri"/>
                <a:cs typeface="Arial" pitchFamily="34" charset="0"/>
              </a:rPr>
              <a:t>i-1, j  </a:t>
            </a:r>
            <a:r>
              <a:rPr lang="en-US" altLang="en-US" sz="3982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+ 0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srgbClr val="0000FF"/>
                </a:solidFill>
                <a:latin typeface="Calibri"/>
                <a:cs typeface="Arial" pitchFamily="34" charset="0"/>
              </a:rPr>
              <a:t>, j-1 </a:t>
            </a:r>
            <a:r>
              <a:rPr lang="en-US" altLang="en-US" sz="3982" i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+ 0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FF0000"/>
                </a:solidFill>
                <a:latin typeface="Calibri"/>
                <a:cs typeface="Arial" pitchFamily="34" charset="0"/>
              </a:rPr>
              <a:t>i-1, j-1</a:t>
            </a:r>
            <a:r>
              <a:rPr lang="en-US" altLang="en-US" sz="3982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+ 1, if 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v</a:t>
            </a:r>
            <a:r>
              <a:rPr lang="en-US" altLang="en-US" sz="3982" i="1" kern="1200" baseline="-25000" dirty="0">
                <a:solidFill>
                  <a:srgbClr val="FF0000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=</a:t>
            </a:r>
            <a:r>
              <a:rPr lang="en-US" altLang="en-US" sz="3982" i="1" kern="12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w</a:t>
            </a:r>
            <a:r>
              <a:rPr lang="en-US" altLang="en-US" sz="3982" i="1" kern="1200" baseline="-250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j</a:t>
            </a:r>
            <a:endParaRPr lang="en-US" altLang="en-US" sz="3982" i="1" kern="1200" baseline="-25000" dirty="0">
              <a:solidFill>
                <a:srgbClr val="FF0000"/>
              </a:solidFill>
              <a:latin typeface="Calibri"/>
              <a:cs typeface="Arial" pitchFamily="34" charset="0"/>
            </a:endParaRPr>
          </a:p>
          <a:p>
            <a:pPr marL="1142418" lvl="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3982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654745" lvl="2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</p:txBody>
      </p:sp>
      <p:sp>
        <p:nvSpPr>
          <p:cNvPr id="79875" name="Title 8"/>
          <p:cNvSpPr>
            <a:spLocks noGrp="1"/>
          </p:cNvSpPr>
          <p:nvPr>
            <p:ph type="title"/>
          </p:nvPr>
        </p:nvSpPr>
        <p:spPr>
          <a:xfrm>
            <a:off x="518005" y="325120"/>
            <a:ext cx="12029440" cy="7586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+mn-lt"/>
                <a:cs typeface="Arial" pitchFamily="34" charset="0"/>
              </a:rPr>
              <a:t>Dynamic Programming Recurrence for the </a:t>
            </a:r>
            <a:r>
              <a:rPr lang="en-US" altLang="en-US" dirty="0">
                <a:highlight>
                  <a:srgbClr val="00FF00"/>
                </a:highlight>
                <a:latin typeface="+mn-lt"/>
                <a:cs typeface="Arial" pitchFamily="34" charset="0"/>
              </a:rPr>
              <a:t>Longest Common Subsequence Problem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1937" y="3734189"/>
            <a:ext cx="260096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= max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1964" y="3455667"/>
            <a:ext cx="54186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7680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{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4" y="5420439"/>
            <a:ext cx="3799619" cy="422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61493" y="6827521"/>
            <a:ext cx="3877578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44" kern="1200" dirty="0">
                <a:solidFill>
                  <a:prstClr val="black"/>
                </a:solidFill>
                <a:latin typeface="Calibri"/>
                <a:cs typeface="Arial" charset="0"/>
              </a:rPr>
              <a:t>red edges </a:t>
            </a:r>
            <a:r>
              <a:rPr lang="en-US" sz="2844" kern="1200" dirty="0">
                <a:solidFill>
                  <a:srgbClr val="FF0000"/>
                </a:solidFill>
                <a:latin typeface="Calibri"/>
                <a:cs typeface="Arial" charset="0"/>
              </a:rPr>
              <a:t>↘ </a:t>
            </a:r>
            <a:r>
              <a:rPr lang="en-US" sz="2844" kern="1200" dirty="0">
                <a:solidFill>
                  <a:prstClr val="black"/>
                </a:solidFill>
                <a:latin typeface="Calibri"/>
                <a:cs typeface="Arial" charset="0"/>
              </a:rPr>
              <a:t>– weight </a:t>
            </a:r>
            <a:r>
              <a:rPr lang="en-US" sz="2844" kern="1200" dirty="0">
                <a:solidFill>
                  <a:srgbClr val="FF0000"/>
                </a:solidFill>
                <a:latin typeface="Calibri"/>
                <a:cs typeface="Arial" charset="0"/>
              </a:rPr>
              <a:t>1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44" kern="1200" dirty="0">
                <a:solidFill>
                  <a:prstClr val="black"/>
                </a:solidFill>
                <a:latin typeface="Calibri"/>
                <a:cs typeface="Arial" charset="0"/>
              </a:rPr>
              <a:t>other edges  – weight 0  </a:t>
            </a:r>
          </a:p>
        </p:txBody>
      </p:sp>
    </p:spTree>
    <p:extLst>
      <p:ext uri="{BB962C8B-B14F-4D97-AF65-F5344CB8AC3E}">
        <p14:creationId xmlns:p14="http://schemas.microsoft.com/office/powerpoint/2010/main" val="1732734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3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Computing Backtracking Pointers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8613" y="1625600"/>
            <a:ext cx="10728960" cy="622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i="1" kern="1200" dirty="0">
                <a:solidFill>
                  <a:prstClr val="black"/>
                </a:solidFill>
                <a:latin typeface="Calibri"/>
                <a:cs typeface="Arial" charset="0"/>
              </a:rPr>
              <a:t>           </a:t>
            </a:r>
            <a:endParaRPr lang="en-US" sz="3413" kern="12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i="1" kern="1200" dirty="0">
                <a:solidFill>
                  <a:prstClr val="black"/>
                </a:solidFill>
                <a:latin typeface="Calibri"/>
                <a:cs typeface="Arial" charset="0"/>
              </a:rPr>
              <a:t>                                            </a:t>
            </a:r>
            <a:r>
              <a:rPr lang="en-US" sz="4551" i="1" kern="1200" dirty="0">
                <a:solidFill>
                  <a:srgbClr val="0000FF"/>
                </a:solidFill>
                <a:latin typeface="Calibri"/>
                <a:cs typeface="Arial" charset="0"/>
              </a:rPr>
              <a:t>s</a:t>
            </a:r>
            <a:r>
              <a:rPr lang="en-US" sz="4551" i="1" kern="1200" baseline="-25000" dirty="0">
                <a:solidFill>
                  <a:srgbClr val="0000FF"/>
                </a:solidFill>
                <a:latin typeface="Calibri"/>
                <a:cs typeface="Arial" charset="0"/>
              </a:rPr>
              <a:t>i,j-1</a:t>
            </a:r>
            <a:r>
              <a:rPr lang="en-US" sz="4551" i="1" kern="1200" dirty="0">
                <a:solidFill>
                  <a:srgbClr val="0000FF"/>
                </a:solidFill>
                <a:latin typeface="Calibri"/>
                <a:cs typeface="Arial" charset="0"/>
              </a:rPr>
              <a:t>+0  </a:t>
            </a:r>
            <a:endParaRPr lang="en-US" sz="4551" kern="1200" dirty="0">
              <a:solidFill>
                <a:srgbClr val="0000FF"/>
              </a:solidFill>
              <a:latin typeface="Calibri"/>
              <a:cs typeface="Arial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i="1" kern="1200" dirty="0">
                <a:solidFill>
                  <a:prstClr val="black"/>
                </a:solidFill>
                <a:latin typeface="Calibri"/>
                <a:cs typeface="Arial" charset="0"/>
              </a:rPr>
              <a:t>                      </a:t>
            </a:r>
            <a:r>
              <a:rPr lang="en-US" sz="4551" i="1" kern="1200" dirty="0" err="1">
                <a:solidFill>
                  <a:prstClr val="black"/>
                </a:solidFill>
                <a:latin typeface="Calibri"/>
                <a:cs typeface="Arial" charset="0"/>
              </a:rPr>
              <a:t>s</a:t>
            </a:r>
            <a:r>
              <a:rPr lang="en-US" sz="4551" i="1" kern="1200" baseline="-25000" dirty="0" err="1">
                <a:solidFill>
                  <a:prstClr val="black"/>
                </a:solidFill>
                <a:latin typeface="Calibri"/>
                <a:cs typeface="Arial" charset="0"/>
              </a:rPr>
              <a:t>i,j</a:t>
            </a:r>
            <a:r>
              <a:rPr lang="en-US" sz="4551" kern="1200" dirty="0">
                <a:solidFill>
                  <a:prstClr val="black"/>
                </a:solidFill>
                <a:latin typeface="Calibri"/>
                <a:cs typeface="Arial" charset="0"/>
              </a:rPr>
              <a:t>   </a:t>
            </a:r>
            <a:r>
              <a:rPr lang="en-US" sz="4551" i="1" kern="1200" dirty="0">
                <a:solidFill>
                  <a:prstClr val="black"/>
                </a:solidFill>
                <a:latin typeface="Calibri"/>
                <a:cs typeface="Arial" charset="0"/>
              </a:rPr>
              <a:t>←</a:t>
            </a:r>
            <a:r>
              <a:rPr lang="en-US" sz="4551" kern="1200" dirty="0">
                <a:solidFill>
                  <a:prstClr val="black"/>
                </a:solidFill>
                <a:latin typeface="Calibri"/>
                <a:cs typeface="Arial" charset="0"/>
              </a:rPr>
              <a:t> max{ </a:t>
            </a:r>
            <a:r>
              <a:rPr lang="en-US" sz="4551" i="1" kern="1200" dirty="0">
                <a:solidFill>
                  <a:srgbClr val="00B050"/>
                </a:solidFill>
                <a:latin typeface="Calibri"/>
                <a:cs typeface="Arial" charset="0"/>
              </a:rPr>
              <a:t>s</a:t>
            </a:r>
            <a:r>
              <a:rPr lang="en-US" sz="4551" i="1" kern="1200" baseline="-25000" dirty="0">
                <a:solidFill>
                  <a:srgbClr val="00B050"/>
                </a:solidFill>
                <a:latin typeface="Calibri"/>
                <a:cs typeface="Arial" charset="0"/>
              </a:rPr>
              <a:t>i-1,j</a:t>
            </a:r>
            <a:r>
              <a:rPr lang="en-US" sz="4551" i="1" kern="1200" dirty="0">
                <a:solidFill>
                  <a:srgbClr val="00B050"/>
                </a:solidFill>
                <a:latin typeface="Calibri"/>
                <a:cs typeface="Arial" charset="0"/>
              </a:rPr>
              <a:t>+0</a:t>
            </a:r>
            <a:endParaRPr lang="en-US" sz="4551" kern="1200" dirty="0">
              <a:solidFill>
                <a:srgbClr val="00B050"/>
              </a:solidFill>
              <a:latin typeface="Calibri"/>
              <a:cs typeface="Arial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i="1" kern="1200" dirty="0">
                <a:solidFill>
                  <a:prstClr val="black"/>
                </a:solidFill>
                <a:latin typeface="Calibri"/>
                <a:cs typeface="Arial" charset="0"/>
              </a:rPr>
              <a:t>                                            </a:t>
            </a:r>
            <a:r>
              <a:rPr lang="en-US" sz="4551" i="1" kern="1200" dirty="0">
                <a:solidFill>
                  <a:srgbClr val="FF0000"/>
                </a:solidFill>
                <a:latin typeface="Calibri"/>
                <a:cs typeface="Arial" charset="0"/>
              </a:rPr>
              <a:t>s</a:t>
            </a:r>
            <a:r>
              <a:rPr lang="en-US" sz="4551" i="1" kern="1200" baseline="-25000" dirty="0">
                <a:solidFill>
                  <a:srgbClr val="FF0000"/>
                </a:solidFill>
                <a:latin typeface="Calibri"/>
                <a:cs typeface="Arial" charset="0"/>
              </a:rPr>
              <a:t>i-1,j-1</a:t>
            </a:r>
            <a:r>
              <a:rPr lang="en-US" sz="4551" i="1" kern="1200" dirty="0">
                <a:solidFill>
                  <a:srgbClr val="FF0000"/>
                </a:solidFill>
                <a:latin typeface="Calibri"/>
                <a:cs typeface="Arial" charset="0"/>
              </a:rPr>
              <a:t>+1, </a:t>
            </a:r>
            <a:r>
              <a:rPr lang="en-US" sz="4551" kern="1200" dirty="0">
                <a:solidFill>
                  <a:srgbClr val="FF0000"/>
                </a:solidFill>
                <a:latin typeface="Calibri"/>
                <a:cs typeface="Arial" charset="0"/>
              </a:rPr>
              <a:t>if</a:t>
            </a:r>
            <a:r>
              <a:rPr lang="en-US" sz="4551" i="1" kern="1200" dirty="0">
                <a:solidFill>
                  <a:srgbClr val="FF0000"/>
                </a:solidFill>
                <a:latin typeface="Calibri"/>
                <a:cs typeface="Arial" charset="0"/>
              </a:rPr>
              <a:t> v</a:t>
            </a:r>
            <a:r>
              <a:rPr lang="en-US" sz="4551" i="1" kern="1200" baseline="-25000" dirty="0">
                <a:solidFill>
                  <a:srgbClr val="FF0000"/>
                </a:solidFill>
                <a:latin typeface="Calibri"/>
                <a:cs typeface="Arial" charset="0"/>
              </a:rPr>
              <a:t>i</a:t>
            </a:r>
            <a:r>
              <a:rPr lang="en-US" sz="4551" i="1" kern="1200" dirty="0">
                <a:solidFill>
                  <a:srgbClr val="FF0000"/>
                </a:solidFill>
                <a:latin typeface="Calibri"/>
                <a:cs typeface="Arial" charset="0"/>
              </a:rPr>
              <a:t>=</a:t>
            </a:r>
            <a:r>
              <a:rPr lang="en-US" sz="4551" i="1" kern="1200" dirty="0" err="1">
                <a:solidFill>
                  <a:srgbClr val="FF0000"/>
                </a:solidFill>
                <a:latin typeface="Calibri"/>
                <a:cs typeface="Arial" charset="0"/>
              </a:rPr>
              <a:t>w</a:t>
            </a:r>
            <a:r>
              <a:rPr lang="en-US" sz="4551" i="1" kern="1200" baseline="-25000" dirty="0" err="1">
                <a:solidFill>
                  <a:srgbClr val="FF0000"/>
                </a:solidFill>
                <a:latin typeface="Calibri"/>
                <a:cs typeface="Arial" charset="0"/>
              </a:rPr>
              <a:t>j</a:t>
            </a:r>
            <a:endParaRPr lang="en-US" sz="4551" i="1" kern="1200" baseline="-25000" dirty="0">
              <a:solidFill>
                <a:srgbClr val="FF0000"/>
              </a:solidFill>
              <a:latin typeface="Calibri"/>
              <a:cs typeface="Arial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4551" kern="12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i="1" kern="1200" dirty="0">
                <a:solidFill>
                  <a:prstClr val="black"/>
                </a:solidFill>
                <a:latin typeface="Calibri"/>
                <a:cs typeface="Arial" charset="0"/>
              </a:rPr>
              <a:t>                                       </a:t>
            </a:r>
            <a:r>
              <a:rPr lang="en-US" sz="4551" kern="1200" dirty="0">
                <a:solidFill>
                  <a:srgbClr val="0000FF"/>
                </a:solidFill>
                <a:latin typeface="Calibri"/>
                <a:cs typeface="Arial" charset="0"/>
              </a:rPr>
              <a:t>“→”,</a:t>
            </a:r>
            <a:r>
              <a:rPr lang="en-US" sz="4551" i="1" kern="1200" dirty="0">
                <a:solidFill>
                  <a:srgbClr val="0000FF"/>
                </a:solidFill>
                <a:latin typeface="Calibri"/>
                <a:cs typeface="Arial" charset="0"/>
              </a:rPr>
              <a:t> </a:t>
            </a:r>
            <a:r>
              <a:rPr lang="en-US" sz="4551" kern="1200" dirty="0">
                <a:solidFill>
                  <a:srgbClr val="0000FF"/>
                </a:solidFill>
                <a:latin typeface="Calibri"/>
                <a:cs typeface="Arial" charset="0"/>
              </a:rPr>
              <a:t>if</a:t>
            </a:r>
            <a:r>
              <a:rPr lang="en-US" sz="4551" i="1" kern="1200" dirty="0">
                <a:solidFill>
                  <a:srgbClr val="0000FF"/>
                </a:solidFill>
                <a:latin typeface="Calibri"/>
                <a:cs typeface="Arial" charset="0"/>
              </a:rPr>
              <a:t> </a:t>
            </a:r>
            <a:r>
              <a:rPr lang="en-US" sz="4551" i="1" kern="1200" dirty="0" err="1">
                <a:solidFill>
                  <a:srgbClr val="0000FF"/>
                </a:solidFill>
                <a:latin typeface="Calibri"/>
                <a:cs typeface="Arial" charset="0"/>
              </a:rPr>
              <a:t>s</a:t>
            </a:r>
            <a:r>
              <a:rPr lang="en-US" sz="4551" i="1" kern="1200" baseline="-25000" dirty="0" err="1">
                <a:solidFill>
                  <a:srgbClr val="0000FF"/>
                </a:solidFill>
                <a:latin typeface="Calibri"/>
                <a:cs typeface="Arial" charset="0"/>
              </a:rPr>
              <a:t>i,j</a:t>
            </a:r>
            <a:r>
              <a:rPr lang="en-US" sz="4551" i="1" kern="1200" dirty="0">
                <a:solidFill>
                  <a:srgbClr val="0000FF"/>
                </a:solidFill>
                <a:latin typeface="Calibri"/>
                <a:cs typeface="Arial" charset="0"/>
              </a:rPr>
              <a:t>=s</a:t>
            </a:r>
            <a:r>
              <a:rPr lang="en-US" sz="4551" i="1" kern="1200" baseline="-25000" dirty="0">
                <a:solidFill>
                  <a:srgbClr val="0000FF"/>
                </a:solidFill>
                <a:latin typeface="Calibri"/>
                <a:cs typeface="Arial" charset="0"/>
              </a:rPr>
              <a:t>i,j-1</a:t>
            </a:r>
            <a:endParaRPr lang="en-US" sz="4551" kern="1200" dirty="0">
              <a:solidFill>
                <a:srgbClr val="0000FF"/>
              </a:solidFill>
              <a:latin typeface="Calibri"/>
              <a:cs typeface="Arial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i="1" kern="1200" dirty="0">
                <a:solidFill>
                  <a:prstClr val="black"/>
                </a:solidFill>
                <a:latin typeface="Calibri"/>
                <a:cs typeface="Arial" charset="0"/>
              </a:rPr>
              <a:t>          </a:t>
            </a:r>
            <a:r>
              <a:rPr lang="en-US" sz="4551" i="1" kern="1200" dirty="0" err="1">
                <a:solidFill>
                  <a:prstClr val="black"/>
                </a:solidFill>
                <a:latin typeface="Calibri"/>
                <a:cs typeface="Arial" charset="0"/>
              </a:rPr>
              <a:t>backtrack</a:t>
            </a:r>
            <a:r>
              <a:rPr lang="en-US" sz="4551" i="1" kern="1200" baseline="-25000" dirty="0" err="1">
                <a:solidFill>
                  <a:prstClr val="black"/>
                </a:solidFill>
                <a:latin typeface="Calibri"/>
                <a:cs typeface="Arial" charset="0"/>
              </a:rPr>
              <a:t>i,j</a:t>
            </a:r>
            <a:r>
              <a:rPr lang="en-US" sz="4551" kern="1200" dirty="0">
                <a:solidFill>
                  <a:prstClr val="black"/>
                </a:solidFill>
                <a:latin typeface="Calibri"/>
                <a:cs typeface="Arial" charset="0"/>
              </a:rPr>
              <a:t> </a:t>
            </a:r>
            <a:r>
              <a:rPr lang="en-US" sz="4551" i="1" kern="1200" dirty="0">
                <a:solidFill>
                  <a:prstClr val="black"/>
                </a:solidFill>
                <a:latin typeface="Calibri"/>
                <a:cs typeface="Arial" charset="0"/>
              </a:rPr>
              <a:t>←  </a:t>
            </a:r>
            <a:r>
              <a:rPr lang="en-US" sz="4551" kern="1200" dirty="0">
                <a:solidFill>
                  <a:prstClr val="black"/>
                </a:solidFill>
                <a:latin typeface="Calibri"/>
                <a:cs typeface="Arial" charset="0"/>
              </a:rPr>
              <a:t>{</a:t>
            </a:r>
            <a:r>
              <a:rPr lang="en-US" sz="4551" kern="1200" dirty="0">
                <a:solidFill>
                  <a:srgbClr val="00B050"/>
                </a:solidFill>
                <a:latin typeface="Calibri"/>
                <a:cs typeface="Arial" charset="0"/>
              </a:rPr>
              <a:t>“↓",</a:t>
            </a:r>
            <a:r>
              <a:rPr lang="en-US" sz="4551" i="1" kern="1200" dirty="0">
                <a:solidFill>
                  <a:srgbClr val="00B050"/>
                </a:solidFill>
                <a:latin typeface="Calibri"/>
                <a:cs typeface="Arial" charset="0"/>
              </a:rPr>
              <a:t> </a:t>
            </a:r>
            <a:r>
              <a:rPr lang="en-US" sz="4551" kern="1200" dirty="0">
                <a:solidFill>
                  <a:srgbClr val="00B050"/>
                </a:solidFill>
                <a:latin typeface="Calibri"/>
                <a:cs typeface="Arial" charset="0"/>
              </a:rPr>
              <a:t>if</a:t>
            </a:r>
            <a:r>
              <a:rPr lang="en-US" sz="4551" i="1" kern="1200" dirty="0">
                <a:solidFill>
                  <a:srgbClr val="00B050"/>
                </a:solidFill>
                <a:latin typeface="Calibri"/>
                <a:cs typeface="Arial" charset="0"/>
              </a:rPr>
              <a:t> </a:t>
            </a:r>
            <a:r>
              <a:rPr lang="en-US" sz="4551" i="1" kern="1200" dirty="0" err="1">
                <a:solidFill>
                  <a:srgbClr val="00B050"/>
                </a:solidFill>
                <a:latin typeface="Calibri"/>
                <a:cs typeface="Arial" charset="0"/>
              </a:rPr>
              <a:t>s</a:t>
            </a:r>
            <a:r>
              <a:rPr lang="en-US" sz="4551" i="1" kern="1200" baseline="-25000" dirty="0" err="1">
                <a:solidFill>
                  <a:srgbClr val="00B050"/>
                </a:solidFill>
                <a:latin typeface="Calibri"/>
                <a:cs typeface="Arial" charset="0"/>
              </a:rPr>
              <a:t>i,j</a:t>
            </a:r>
            <a:r>
              <a:rPr lang="en-US" sz="4551" i="1" kern="1200" dirty="0">
                <a:solidFill>
                  <a:srgbClr val="00B050"/>
                </a:solidFill>
                <a:latin typeface="Calibri"/>
                <a:cs typeface="Arial" charset="0"/>
              </a:rPr>
              <a:t>=s</a:t>
            </a:r>
            <a:r>
              <a:rPr lang="en-US" sz="4551" i="1" kern="1200" baseline="-25000" dirty="0">
                <a:solidFill>
                  <a:srgbClr val="00B050"/>
                </a:solidFill>
                <a:latin typeface="Calibri"/>
                <a:cs typeface="Arial" charset="0"/>
              </a:rPr>
              <a:t>i-1,j</a:t>
            </a:r>
            <a:endParaRPr lang="en-US" sz="4551" kern="1200" dirty="0">
              <a:solidFill>
                <a:srgbClr val="00B050"/>
              </a:solidFill>
              <a:latin typeface="Calibri"/>
              <a:cs typeface="Arial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i="1" kern="1200" dirty="0">
                <a:solidFill>
                  <a:prstClr val="black"/>
                </a:solidFill>
                <a:latin typeface="Calibri"/>
                <a:cs typeface="Arial" charset="0"/>
              </a:rPr>
              <a:t>                                       </a:t>
            </a:r>
            <a:r>
              <a:rPr lang="en-US" sz="4551" kern="1200" dirty="0">
                <a:solidFill>
                  <a:srgbClr val="FF0000"/>
                </a:solidFill>
                <a:latin typeface="Calibri"/>
                <a:cs typeface="Arial" charset="0"/>
              </a:rPr>
              <a:t>“↘”, if </a:t>
            </a:r>
            <a:r>
              <a:rPr lang="en-US" sz="4551" i="1" kern="1200" dirty="0" err="1">
                <a:solidFill>
                  <a:srgbClr val="FF0000"/>
                </a:solidFill>
                <a:latin typeface="Calibri"/>
                <a:cs typeface="Arial" charset="0"/>
              </a:rPr>
              <a:t>s</a:t>
            </a:r>
            <a:r>
              <a:rPr lang="en-US" sz="4551" i="1" kern="1200" baseline="-25000" dirty="0" err="1">
                <a:solidFill>
                  <a:srgbClr val="FF0000"/>
                </a:solidFill>
                <a:latin typeface="Calibri"/>
                <a:cs typeface="Arial" charset="0"/>
              </a:rPr>
              <a:t>i,j</a:t>
            </a:r>
            <a:r>
              <a:rPr lang="en-US" sz="4551" i="1" kern="1200" dirty="0">
                <a:solidFill>
                  <a:srgbClr val="FF0000"/>
                </a:solidFill>
                <a:latin typeface="Calibri"/>
                <a:cs typeface="Arial" charset="0"/>
              </a:rPr>
              <a:t>=s</a:t>
            </a:r>
            <a:r>
              <a:rPr lang="en-US" sz="4551" i="1" kern="1200" baseline="-25000" dirty="0">
                <a:solidFill>
                  <a:srgbClr val="FF0000"/>
                </a:solidFill>
                <a:latin typeface="Calibri"/>
                <a:cs typeface="Arial" charset="0"/>
              </a:rPr>
              <a:t>i-1,j-1</a:t>
            </a:r>
            <a:r>
              <a:rPr lang="en-US" sz="4551" i="1" kern="1200" dirty="0">
                <a:solidFill>
                  <a:srgbClr val="FF0000"/>
                </a:solidFill>
                <a:latin typeface="Calibri"/>
                <a:cs typeface="Arial" charset="0"/>
              </a:rPr>
              <a:t>+1</a:t>
            </a:r>
            <a:endParaRPr lang="en-US" sz="4551" kern="1200" dirty="0">
              <a:solidFill>
                <a:srgbClr val="FF0000"/>
              </a:solidFill>
              <a:latin typeface="Calibri"/>
              <a:cs typeface="Arial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kern="1200" dirty="0">
                <a:solidFill>
                  <a:prstClr val="black"/>
                </a:solidFill>
                <a:latin typeface="Calibri"/>
                <a:cs typeface="Arial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343402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" y="2492589"/>
            <a:ext cx="11704320" cy="2543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Longest Common Subsequence </a:t>
            </a:r>
            <a:r>
              <a:rPr lang="en-US" sz="3982" b="1" strike="sngStrike" dirty="0">
                <a:latin typeface="Optima"/>
                <a:cs typeface="Optima"/>
              </a:rPr>
              <a:t>Length</a:t>
            </a:r>
            <a:r>
              <a:rPr lang="en-US" sz="3982" b="1" dirty="0">
                <a:latin typeface="Optima"/>
                <a:cs typeface="Optima"/>
              </a:rPr>
              <a:t> Problem:</a:t>
            </a:r>
            <a:r>
              <a:rPr lang="en-US" sz="3982" i="1" dirty="0">
                <a:latin typeface="Optima"/>
                <a:cs typeface="Optima"/>
              </a:rPr>
              <a:t>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The </a:t>
            </a:r>
            <a:r>
              <a:rPr lang="en-US" sz="3982" strike="sngStrike" dirty="0">
                <a:latin typeface="Optima"/>
                <a:cs typeface="Optima"/>
              </a:rPr>
              <a:t>length of a </a:t>
            </a:r>
            <a:r>
              <a:rPr lang="en-US" sz="3982" dirty="0">
                <a:latin typeface="Optima"/>
                <a:cs typeface="Optima"/>
              </a:rPr>
              <a:t>longest common subsequence of these strings.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E37B2C-21F8-F946-B144-F218B547DAD6}"/>
              </a:ext>
            </a:extLst>
          </p:cNvPr>
          <p:cNvSpPr/>
          <p:nvPr/>
        </p:nvSpPr>
        <p:spPr>
          <a:xfrm>
            <a:off x="650240" y="5305916"/>
            <a:ext cx="11704320" cy="376910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</a:t>
            </a:r>
          </a:p>
          <a:p>
            <a:pPr marL="731509" indent="-731509" algn="l">
              <a:buFont typeface="+mj-lt"/>
              <a:buAutoNum type="arabicPeriod"/>
            </a:pP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Build the alignment graph, with ”match” edges weighted 1.</a:t>
            </a:r>
          </a:p>
          <a:p>
            <a:pPr marL="731509" indent="-731509" algn="l">
              <a:buFont typeface="+mj-lt"/>
              <a:buAutoNum type="arabicPeriod"/>
            </a:pP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Find the length of an LCS using recurrence relation.</a:t>
            </a:r>
          </a:p>
          <a:p>
            <a:pPr marL="731509" indent="-731509" algn="l">
              <a:buFont typeface="+mj-lt"/>
              <a:buAutoNum type="arabicPeriod"/>
            </a:pP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Backtrack to find longest path.</a:t>
            </a:r>
          </a:p>
        </p:txBody>
      </p:sp>
    </p:spTree>
    <p:extLst>
      <p:ext uri="{BB962C8B-B14F-4D97-AF65-F5344CB8AC3E}">
        <p14:creationId xmlns:p14="http://schemas.microsoft.com/office/powerpoint/2010/main" val="1006675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Current (Primitive) Scoring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66986" y="1300481"/>
            <a:ext cx="2761012" cy="88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#</a:t>
            </a:r>
            <a:r>
              <a:rPr lang="en-US" sz="5120" kern="1200" dirty="0">
                <a:solidFill>
                  <a:srgbClr val="FF0000"/>
                </a:solidFill>
                <a:latin typeface="Calibri"/>
                <a:cs typeface="Arial" charset="0"/>
              </a:rPr>
              <a:t>matches</a:t>
            </a:r>
            <a:endParaRPr lang="en-US" sz="5120" kern="1200" dirty="0">
              <a:solidFill>
                <a:srgbClr val="00B050"/>
              </a:solidFill>
              <a:latin typeface="Calibri"/>
              <a:cs typeface="Arial" charset="0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63E9D49F-67D1-4A4C-BCF8-D6634D7AF08D}"/>
              </a:ext>
            </a:extLst>
          </p:cNvPr>
          <p:cNvGrpSpPr/>
          <p:nvPr/>
        </p:nvGrpSpPr>
        <p:grpSpPr>
          <a:xfrm>
            <a:off x="2698992" y="2419128"/>
            <a:ext cx="3613320" cy="2411280"/>
            <a:chOff x="2698992" y="2419128"/>
            <a:chExt cx="3613320" cy="24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put penna 1">
                  <a:extLst>
                    <a:ext uri="{FF2B5EF4-FFF2-40B4-BE49-F238E27FC236}">
                      <a16:creationId xmlns:a16="http://schemas.microsoft.com/office/drawing/2014/main" id="{FCCFA5B6-32D5-5843-AEEC-4A874ED2DCDD}"/>
                    </a:ext>
                  </a:extLst>
                </p14:cNvPr>
                <p14:cNvContentPartPr/>
                <p14:nvPr/>
              </p14:nvContentPartPr>
              <p14:xfrm>
                <a:off x="2698992" y="2419128"/>
                <a:ext cx="3613320" cy="2411280"/>
              </p14:xfrm>
            </p:contentPart>
          </mc:Choice>
          <mc:Fallback xmlns="">
            <p:pic>
              <p:nvPicPr>
                <p:cNvPr id="2" name="Input penna 1">
                  <a:extLst>
                    <a:ext uri="{FF2B5EF4-FFF2-40B4-BE49-F238E27FC236}">
                      <a16:creationId xmlns:a16="http://schemas.microsoft.com/office/drawing/2014/main" id="{FCCFA5B6-32D5-5843-AEEC-4A874ED2DC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62992" y="2383128"/>
                  <a:ext cx="3684960" cy="24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25D5E07A-3C7C-464C-994F-99AADFA38287}"/>
                    </a:ext>
                  </a:extLst>
                </p14:cNvPr>
                <p14:cNvContentPartPr/>
                <p14:nvPr/>
              </p14:nvContentPartPr>
              <p14:xfrm>
                <a:off x="4612032" y="2677608"/>
                <a:ext cx="494280" cy="79848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25D5E07A-3C7C-464C-994F-99AADFA382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76006" y="2641608"/>
                  <a:ext cx="565972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AF81AC27-3722-F242-95EB-48ADBA04A21B}"/>
                    </a:ext>
                  </a:extLst>
                </p14:cNvPr>
                <p14:cNvContentPartPr/>
                <p14:nvPr/>
              </p14:nvContentPartPr>
              <p14:xfrm>
                <a:off x="4888872" y="3805488"/>
                <a:ext cx="92520" cy="9468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AF81AC27-3722-F242-95EB-48ADBA04A2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2872" y="3769488"/>
                  <a:ext cx="164160" cy="16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EAD0EF3-D342-E940-B734-26E8BE8A59DF}"/>
              </a:ext>
            </a:extLst>
          </p:cNvPr>
          <p:cNvSpPr txBox="1"/>
          <p:nvPr/>
        </p:nvSpPr>
        <p:spPr>
          <a:xfrm>
            <a:off x="6312312" y="4830408"/>
            <a:ext cx="280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edit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?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3E928E8-36F8-8545-B76F-E0BA16EE5B05}"/>
              </a:ext>
            </a:extLst>
          </p:cNvPr>
          <p:cNvSpPr/>
          <p:nvPr/>
        </p:nvSpPr>
        <p:spPr>
          <a:xfrm>
            <a:off x="758613" y="6539345"/>
            <a:ext cx="11487574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Longest</a:t>
            </a:r>
            <a:r>
              <a:rPr lang="it-IT" dirty="0"/>
              <a:t> Common </a:t>
            </a:r>
            <a:r>
              <a:rPr lang="it-IT" dirty="0" err="1"/>
              <a:t>Subsequence</a:t>
            </a:r>
            <a:r>
              <a:rPr lang="it-IT" dirty="0"/>
              <a:t> (</a:t>
            </a:r>
            <a:r>
              <a:rPr lang="it-IT" dirty="0" err="1"/>
              <a:t>higher</a:t>
            </a:r>
            <a:r>
              <a:rPr lang="it-IT" dirty="0"/>
              <a:t> #</a:t>
            </a:r>
            <a:r>
              <a:rPr lang="it-IT" dirty="0" err="1"/>
              <a:t>matches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biologically</a:t>
            </a:r>
            <a:r>
              <a:rPr lang="it-IT" dirty="0"/>
              <a:t> </a:t>
            </a:r>
            <a:r>
              <a:rPr lang="it-IT" dirty="0" err="1"/>
              <a:t>inadequate</a:t>
            </a:r>
            <a:r>
              <a:rPr lang="it-IT" dirty="0"/>
              <a:t>)…</a:t>
            </a:r>
          </a:p>
          <a:p>
            <a:pPr algn="ctr"/>
            <a:endParaRPr lang="it-IT" dirty="0"/>
          </a:p>
          <a:p>
            <a:pPr algn="ctr"/>
            <a:r>
              <a:rPr lang="it-IT" dirty="0" err="1"/>
              <a:t>Marahiel’s</a:t>
            </a:r>
            <a:r>
              <a:rPr lang="it-IT" dirty="0"/>
              <a:t> (</a:t>
            </a:r>
            <a:r>
              <a:rPr lang="it-IT" dirty="0" err="1">
                <a:solidFill>
                  <a:schemeClr val="tx1"/>
                </a:solidFill>
                <a:highlight>
                  <a:srgbClr val="FFFF00"/>
                </a:highlight>
              </a:rPr>
              <a:t>biologically</a:t>
            </a:r>
            <a:r>
              <a:rPr lang="it-IT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it-IT" dirty="0" err="1">
                <a:solidFill>
                  <a:schemeClr val="tx1"/>
                </a:solidFill>
                <a:highlight>
                  <a:srgbClr val="FFFF00"/>
                </a:highlight>
              </a:rPr>
              <a:t>adequate</a:t>
            </a:r>
            <a:r>
              <a:rPr lang="it-IT" dirty="0"/>
              <a:t>) </a:t>
            </a:r>
            <a:r>
              <a:rPr lang="it-IT" dirty="0" err="1"/>
              <a:t>alignment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935965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Mismatches and </a:t>
            </a:r>
            <a:r>
              <a:rPr lang="en-US" dirty="0" err="1"/>
              <a:t>Indel</a:t>
            </a:r>
            <a:r>
              <a:rPr lang="en-US" dirty="0"/>
              <a:t> Penalties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6987" y="1300481"/>
            <a:ext cx="11048858" cy="88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#</a:t>
            </a:r>
            <a:r>
              <a:rPr lang="en-US" sz="5120" kern="1200" dirty="0">
                <a:solidFill>
                  <a:srgbClr val="FF0000"/>
                </a:solidFill>
                <a:latin typeface="Calibri"/>
                <a:cs typeface="Arial" charset="0"/>
              </a:rPr>
              <a:t>matches</a:t>
            </a: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 − </a:t>
            </a:r>
            <a:r>
              <a:rPr lang="en-US" sz="5120" i="1" kern="1200" dirty="0">
                <a:solidFill>
                  <a:srgbClr val="7030A0"/>
                </a:solidFill>
                <a:latin typeface="Calibri"/>
                <a:cs typeface="Arial" charset="0"/>
              </a:rPr>
              <a:t>μ</a:t>
            </a:r>
            <a:r>
              <a:rPr lang="en-US" sz="5120" kern="1200" dirty="0">
                <a:solidFill>
                  <a:srgbClr val="7030A0"/>
                </a:solidFill>
                <a:latin typeface="Calibri"/>
                <a:cs typeface="Arial" charset="0"/>
              </a:rPr>
              <a:t> · #mismatches </a:t>
            </a: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− </a:t>
            </a:r>
            <a:r>
              <a:rPr lang="en-US" sz="5120" i="1" kern="1200" dirty="0">
                <a:solidFill>
                  <a:prstClr val="black"/>
                </a:solidFill>
                <a:latin typeface="Calibri"/>
                <a:cs typeface="Arial" charset="0"/>
              </a:rPr>
              <a:t>σ</a:t>
            </a: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 · #</a:t>
            </a:r>
            <a:r>
              <a:rPr lang="en-US" sz="5120" kern="1200" dirty="0" err="1">
                <a:solidFill>
                  <a:srgbClr val="0000FF"/>
                </a:solidFill>
                <a:latin typeface="Calibri"/>
                <a:cs typeface="Arial" charset="0"/>
              </a:rPr>
              <a:t>in</a:t>
            </a:r>
            <a:r>
              <a:rPr lang="en-US" sz="5120" kern="1200" dirty="0" err="1">
                <a:solidFill>
                  <a:srgbClr val="00B050"/>
                </a:solidFill>
                <a:latin typeface="Calibri"/>
                <a:cs typeface="Arial" charset="0"/>
              </a:rPr>
              <a:t>dels</a:t>
            </a:r>
            <a:endParaRPr lang="en-US" sz="5120" kern="1200" dirty="0">
              <a:solidFill>
                <a:srgbClr val="00B050"/>
              </a:solidFill>
              <a:latin typeface="Calibri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0960" y="2384213"/>
            <a:ext cx="7911253" cy="219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T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4551" kern="120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T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</a:t>
            </a:r>
            <a:endParaRPr lang="en-US" sz="4551" kern="12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+1+1</a:t>
            </a:r>
            <a:r>
              <a:rPr lang="en-US" sz="4551" b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4551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+1+1</a:t>
            </a:r>
            <a:r>
              <a:rPr lang="en-US" sz="4551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4551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4551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4551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4551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=-7</a:t>
            </a:r>
            <a:endParaRPr lang="en-US" sz="4551" kern="12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E7A53A8-2582-FB40-BB70-CEBBF611A9E0}"/>
              </a:ext>
            </a:extLst>
          </p:cNvPr>
          <p:cNvSpPr txBox="1"/>
          <p:nvPr/>
        </p:nvSpPr>
        <p:spPr>
          <a:xfrm>
            <a:off x="6426115" y="967230"/>
            <a:ext cx="136457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prstClr val="black"/>
                </a:solidFill>
                <a:latin typeface="Calibri"/>
                <a:cs typeface="Arial" charset="0"/>
              </a:rPr>
              <a:t>penalties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94F37B8-3C5D-1447-8572-8644FE604623}"/>
              </a:ext>
            </a:extLst>
          </p:cNvPr>
          <p:cNvCxnSpPr>
            <a:stCxn id="2" idx="0"/>
          </p:cNvCxnSpPr>
          <p:nvPr/>
        </p:nvCxnSpPr>
        <p:spPr>
          <a:xfrm flipH="1">
            <a:off x="4535424" y="1300481"/>
            <a:ext cx="1855992" cy="32715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DFE9368-E623-0949-99E0-DE0E9DD7BB5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90688" y="1198063"/>
            <a:ext cx="1449028" cy="3125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42ADC210-CDC6-EA46-8048-05292BCDAD68}"/>
                  </a:ext>
                </a:extLst>
              </p14:cNvPr>
              <p14:cNvContentPartPr/>
              <p14:nvPr/>
            </p14:nvContentPartPr>
            <p14:xfrm>
              <a:off x="8938512" y="3668328"/>
              <a:ext cx="1237320" cy="10587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42ADC210-CDC6-EA46-8048-05292BCDAD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0512" y="3650688"/>
                <a:ext cx="1272960" cy="10944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61AEA5D0-BE35-F347-B712-8DBAC1A9D87C}"/>
              </a:ext>
            </a:extLst>
          </p:cNvPr>
          <p:cNvSpPr/>
          <p:nvPr/>
        </p:nvSpPr>
        <p:spPr>
          <a:xfrm>
            <a:off x="866987" y="6181267"/>
            <a:ext cx="4171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tx1"/>
                </a:solidFill>
                <a:highlight>
                  <a:srgbClr val="FFFF00"/>
                </a:highlight>
              </a:rPr>
              <a:t>biologically</a:t>
            </a:r>
            <a:r>
              <a:rPr lang="it-IT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it-IT" dirty="0" err="1">
                <a:solidFill>
                  <a:schemeClr val="tx1"/>
                </a:solidFill>
                <a:highlight>
                  <a:srgbClr val="FFFF00"/>
                </a:highlight>
              </a:rPr>
              <a:t>adequate</a:t>
            </a:r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EF62E83-5AB9-CB48-9F07-5EAC153BECE6}"/>
              </a:ext>
            </a:extLst>
          </p:cNvPr>
          <p:cNvSpPr/>
          <p:nvPr/>
        </p:nvSpPr>
        <p:spPr>
          <a:xfrm>
            <a:off x="5006219" y="6235454"/>
            <a:ext cx="6909625" cy="289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Gap (</a:t>
            </a:r>
            <a:r>
              <a:rPr lang="it-IT" dirty="0" err="1"/>
              <a:t>indel</a:t>
            </a:r>
            <a:r>
              <a:rPr lang="it-IT" dirty="0"/>
              <a:t>): </a:t>
            </a:r>
            <a:r>
              <a:rPr lang="it-IT" dirty="0" err="1"/>
              <a:t>evolutionary</a:t>
            </a:r>
            <a:r>
              <a:rPr lang="it-IT" dirty="0"/>
              <a:t> </a:t>
            </a:r>
            <a:r>
              <a:rPr lang="it-IT" dirty="0" err="1"/>
              <a:t>event</a:t>
            </a:r>
            <a:r>
              <a:rPr lang="it-IT" dirty="0"/>
              <a:t> or a </a:t>
            </a:r>
            <a:r>
              <a:rPr lang="it-IT" dirty="0" err="1"/>
              <a:t>desease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(talassemia: mutazione genetica)</a:t>
            </a:r>
          </a:p>
        </p:txBody>
      </p:sp>
    </p:spTree>
    <p:extLst>
      <p:ext uri="{BB962C8B-B14F-4D97-AF65-F5344CB8AC3E}">
        <p14:creationId xmlns:p14="http://schemas.microsoft.com/office/powerpoint/2010/main" val="3196532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Game to a 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103510" y="6935894"/>
            <a:ext cx="4314258" cy="1492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AT</a:t>
            </a:r>
            <a:r>
              <a:rPr lang="en-US" sz="4551" b="1" spc="853" dirty="0">
                <a:solidFill>
                  <a:schemeClr val="accent1"/>
                </a:solidFill>
                <a:latin typeface="Courier"/>
                <a:cs typeface="Courier"/>
              </a:rPr>
              <a:t>-</a:t>
            </a:r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GTTATA</a:t>
            </a:r>
          </a:p>
          <a:p>
            <a:pPr algn="ctr"/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AT</a:t>
            </a:r>
            <a:r>
              <a:rPr lang="en-US" sz="4551" b="1" spc="853" dirty="0">
                <a:solidFill>
                  <a:srgbClr val="176FC1"/>
                </a:solidFill>
                <a:latin typeface="Courier"/>
                <a:cs typeface="Courier"/>
              </a:rPr>
              <a:t>C</a:t>
            </a:r>
            <a:r>
              <a:rPr lang="en-US" sz="4551" spc="853" dirty="0">
                <a:solidFill>
                  <a:srgbClr val="7F7F7F"/>
                </a:solidFill>
                <a:latin typeface="Courier"/>
                <a:cs typeface="Courier"/>
              </a:rPr>
              <a:t>GT-C-C</a:t>
            </a:r>
            <a:endParaRPr lang="en-US" sz="4551" spc="853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02740" y="7369387"/>
            <a:ext cx="2369559" cy="705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Insertions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5418D-54D0-E641-AC20-B730BBFEF915}"/>
              </a:ext>
            </a:extLst>
          </p:cNvPr>
          <p:cNvSpPr/>
          <p:nvPr/>
        </p:nvSpPr>
        <p:spPr>
          <a:xfrm>
            <a:off x="650240" y="2817707"/>
            <a:ext cx="11704320" cy="3769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dirty="0">
                <a:latin typeface="Optima"/>
                <a:cs typeface="Optima"/>
              </a:rPr>
              <a:t>Given two strings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, an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alignment</a:t>
            </a:r>
            <a:r>
              <a:rPr lang="en-US" sz="3982" dirty="0">
                <a:latin typeface="Optima"/>
                <a:cs typeface="Optima"/>
              </a:rPr>
              <a:t>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is a two-row matrix such that: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first row contains symbols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second row contains symbols of </a:t>
            </a:r>
            <a:r>
              <a:rPr lang="en-US" sz="3982" i="1" dirty="0">
                <a:latin typeface="Optima"/>
                <a:cs typeface="Optima"/>
              </a:rPr>
              <a:t>w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each row may also contain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gap symbols</a:t>
            </a:r>
            <a:r>
              <a:rPr lang="en-US" sz="3982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(“-”)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no column has two gap symbols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35148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Mismatches and </a:t>
            </a:r>
            <a:r>
              <a:rPr lang="en-US" dirty="0" err="1"/>
              <a:t>Indel</a:t>
            </a:r>
            <a:r>
              <a:rPr lang="en-US" dirty="0"/>
              <a:t> Penalties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6987" y="1300481"/>
            <a:ext cx="11048858" cy="88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#</a:t>
            </a:r>
            <a:r>
              <a:rPr lang="en-US" sz="5120" kern="1200" dirty="0">
                <a:solidFill>
                  <a:srgbClr val="FF0000"/>
                </a:solidFill>
                <a:latin typeface="Calibri"/>
                <a:cs typeface="Arial" charset="0"/>
              </a:rPr>
              <a:t>matches</a:t>
            </a: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 − </a:t>
            </a:r>
            <a:r>
              <a:rPr lang="en-US" sz="5120" i="1" kern="1200" dirty="0">
                <a:solidFill>
                  <a:srgbClr val="7030A0"/>
                </a:solidFill>
                <a:latin typeface="Calibri"/>
                <a:cs typeface="Arial" charset="0"/>
              </a:rPr>
              <a:t>μ</a:t>
            </a:r>
            <a:r>
              <a:rPr lang="en-US" sz="5120" kern="1200" dirty="0">
                <a:solidFill>
                  <a:srgbClr val="7030A0"/>
                </a:solidFill>
                <a:latin typeface="Calibri"/>
                <a:cs typeface="Arial" charset="0"/>
              </a:rPr>
              <a:t> · #mismatches </a:t>
            </a: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− </a:t>
            </a:r>
            <a:r>
              <a:rPr lang="en-US" sz="5120" i="1" kern="1200" dirty="0">
                <a:solidFill>
                  <a:prstClr val="black"/>
                </a:solidFill>
                <a:latin typeface="Calibri"/>
                <a:cs typeface="Arial" charset="0"/>
              </a:rPr>
              <a:t>σ</a:t>
            </a: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 · #</a:t>
            </a:r>
            <a:r>
              <a:rPr lang="en-US" sz="5120" kern="1200" dirty="0" err="1">
                <a:solidFill>
                  <a:srgbClr val="0000FF"/>
                </a:solidFill>
                <a:latin typeface="Calibri"/>
                <a:cs typeface="Arial" charset="0"/>
              </a:rPr>
              <a:t>in</a:t>
            </a:r>
            <a:r>
              <a:rPr lang="en-US" sz="5120" kern="1200" dirty="0" err="1">
                <a:solidFill>
                  <a:srgbClr val="00B050"/>
                </a:solidFill>
                <a:latin typeface="Calibri"/>
                <a:cs typeface="Arial" charset="0"/>
              </a:rPr>
              <a:t>dels</a:t>
            </a:r>
            <a:endParaRPr lang="en-US" sz="5120" kern="1200" dirty="0">
              <a:solidFill>
                <a:srgbClr val="00B050"/>
              </a:solidFill>
              <a:latin typeface="Calibri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0960" y="2384213"/>
            <a:ext cx="7911253" cy="219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4551" kern="120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</a:t>
            </a:r>
            <a:endParaRPr lang="en-US" sz="4551" kern="120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+1+1</a:t>
            </a:r>
            <a:r>
              <a:rPr lang="en-US" sz="4551" b="1" kern="12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+1+1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=-7</a:t>
            </a:r>
            <a:endParaRPr lang="en-US" sz="4551" kern="12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E7A53A8-2582-FB40-BB70-CEBBF611A9E0}"/>
              </a:ext>
            </a:extLst>
          </p:cNvPr>
          <p:cNvSpPr txBox="1"/>
          <p:nvPr/>
        </p:nvSpPr>
        <p:spPr>
          <a:xfrm>
            <a:off x="6426115" y="967230"/>
            <a:ext cx="136457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prstClr val="black"/>
                </a:solidFill>
                <a:latin typeface="Calibri"/>
                <a:cs typeface="Arial" charset="0"/>
              </a:rPr>
              <a:t>penalties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94F37B8-3C5D-1447-8572-8644FE604623}"/>
              </a:ext>
            </a:extLst>
          </p:cNvPr>
          <p:cNvCxnSpPr>
            <a:stCxn id="2" idx="0"/>
          </p:cNvCxnSpPr>
          <p:nvPr/>
        </p:nvCxnSpPr>
        <p:spPr>
          <a:xfrm flipH="1">
            <a:off x="4535424" y="1300481"/>
            <a:ext cx="1855992" cy="32715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DFE9368-E623-0949-99E0-DE0E9DD7BB5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90688" y="1198063"/>
            <a:ext cx="1449028" cy="3125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42ADC210-CDC6-EA46-8048-05292BCDAD68}"/>
                  </a:ext>
                </a:extLst>
              </p14:cNvPr>
              <p14:cNvContentPartPr/>
              <p14:nvPr/>
            </p14:nvContentPartPr>
            <p14:xfrm>
              <a:off x="8938512" y="3668328"/>
              <a:ext cx="1237320" cy="10587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42ADC210-CDC6-EA46-8048-05292BCDAD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0512" y="3650328"/>
                <a:ext cx="1272960" cy="1094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30FFFD72-4EA5-2045-951B-F7253C668A8A}"/>
              </a:ext>
            </a:extLst>
          </p:cNvPr>
          <p:cNvSpPr/>
          <p:nvPr/>
        </p:nvSpPr>
        <p:spPr>
          <a:xfrm>
            <a:off x="2600960" y="5394960"/>
            <a:ext cx="7574872" cy="237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How to </a:t>
            </a:r>
            <a:r>
              <a:rPr lang="it-IT" dirty="0" err="1"/>
              <a:t>find</a:t>
            </a:r>
            <a:r>
              <a:rPr lang="it-IT" dirty="0"/>
              <a:t> an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of the </a:t>
            </a:r>
            <a:r>
              <a:rPr lang="it-IT" dirty="0" err="1"/>
              <a:t>alignment</a:t>
            </a:r>
            <a:r>
              <a:rPr lang="it-IT" dirty="0"/>
              <a:t> game and an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alignment</a:t>
            </a:r>
            <a:r>
              <a:rPr lang="it-IT" dirty="0"/>
              <a:t> under </a:t>
            </a:r>
            <a:r>
              <a:rPr lang="it-IT" dirty="0" err="1"/>
              <a:t>this</a:t>
            </a:r>
            <a:r>
              <a:rPr lang="it-IT" dirty="0"/>
              <a:t> model?</a:t>
            </a:r>
          </a:p>
        </p:txBody>
      </p:sp>
    </p:spTree>
    <p:extLst>
      <p:ext uri="{BB962C8B-B14F-4D97-AF65-F5344CB8AC3E}">
        <p14:creationId xmlns:p14="http://schemas.microsoft.com/office/powerpoint/2010/main" val="123551314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Mismatches and </a:t>
            </a:r>
            <a:r>
              <a:rPr lang="en-US" dirty="0" err="1"/>
              <a:t>Indel</a:t>
            </a:r>
            <a:r>
              <a:rPr lang="en-US" dirty="0"/>
              <a:t> Penalties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6987" y="1300481"/>
            <a:ext cx="11048858" cy="88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#</a:t>
            </a:r>
            <a:r>
              <a:rPr lang="en-US" sz="5120" kern="1200" dirty="0">
                <a:solidFill>
                  <a:srgbClr val="FF0000"/>
                </a:solidFill>
                <a:latin typeface="Calibri"/>
                <a:cs typeface="Arial" charset="0"/>
              </a:rPr>
              <a:t>matches</a:t>
            </a: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 − </a:t>
            </a:r>
            <a:r>
              <a:rPr lang="en-US" sz="5120" i="1" kern="1200" dirty="0">
                <a:solidFill>
                  <a:srgbClr val="7030A0"/>
                </a:solidFill>
                <a:latin typeface="Calibri"/>
                <a:cs typeface="Arial" charset="0"/>
              </a:rPr>
              <a:t>μ</a:t>
            </a:r>
            <a:r>
              <a:rPr lang="en-US" sz="5120" kern="1200" dirty="0">
                <a:solidFill>
                  <a:srgbClr val="7030A0"/>
                </a:solidFill>
                <a:latin typeface="Calibri"/>
                <a:cs typeface="Arial" charset="0"/>
              </a:rPr>
              <a:t> · #mismatches </a:t>
            </a: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− </a:t>
            </a:r>
            <a:r>
              <a:rPr lang="en-US" sz="5120" i="1" kern="1200" dirty="0">
                <a:solidFill>
                  <a:prstClr val="black"/>
                </a:solidFill>
                <a:latin typeface="Calibri"/>
                <a:cs typeface="Arial" charset="0"/>
              </a:rPr>
              <a:t>σ</a:t>
            </a:r>
            <a:r>
              <a:rPr lang="en-US" sz="5120" kern="1200" dirty="0">
                <a:solidFill>
                  <a:prstClr val="black"/>
                </a:solidFill>
                <a:latin typeface="Calibri"/>
                <a:cs typeface="Arial" charset="0"/>
              </a:rPr>
              <a:t> · #</a:t>
            </a:r>
            <a:r>
              <a:rPr lang="en-US" sz="5120" kern="1200" dirty="0" err="1">
                <a:solidFill>
                  <a:srgbClr val="0000FF"/>
                </a:solidFill>
                <a:latin typeface="Calibri"/>
                <a:cs typeface="Arial" charset="0"/>
              </a:rPr>
              <a:t>in</a:t>
            </a:r>
            <a:r>
              <a:rPr lang="en-US" sz="5120" kern="1200" dirty="0" err="1">
                <a:solidFill>
                  <a:srgbClr val="00B050"/>
                </a:solidFill>
                <a:latin typeface="Calibri"/>
                <a:cs typeface="Arial" charset="0"/>
              </a:rPr>
              <a:t>dels</a:t>
            </a:r>
            <a:endParaRPr lang="en-US" sz="5120" kern="1200" dirty="0">
              <a:solidFill>
                <a:srgbClr val="00B050"/>
              </a:solidFill>
              <a:latin typeface="Calibri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00960" y="2384213"/>
            <a:ext cx="7911253" cy="219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4551" kern="120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T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</a:t>
            </a:r>
            <a:endParaRPr lang="en-US" sz="4551" kern="120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+1+1</a:t>
            </a:r>
            <a:r>
              <a:rPr lang="en-US" sz="4551" b="1" kern="12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4551" b="1" kern="12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+1+1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4551" b="1" kern="12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4551" b="1" kern="12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4551" b="1" kern="12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=-7</a:t>
            </a:r>
            <a:endParaRPr lang="en-US" sz="4551" kern="12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5582" y="5017261"/>
            <a:ext cx="5960533" cy="3769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 C  G  T  −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 </a:t>
            </a:r>
            <a:r>
              <a:rPr lang="en-US" sz="3982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-σ</a:t>
            </a:r>
            <a:endParaRPr lang="en-US" sz="3982" b="1" kern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-σ</a:t>
            </a:r>
            <a:endParaRPr lang="en-US" sz="3982" b="1" kern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-σ</a:t>
            </a:r>
            <a:endParaRPr lang="en-US" sz="3982" b="1" kern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−μ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–μ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-σ</a:t>
            </a:r>
            <a:endParaRPr lang="en-US" sz="3982" b="1" kern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  </a:t>
            </a:r>
            <a:r>
              <a:rPr lang="en-US" sz="3982" b="1" i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-σ</a:t>
            </a:r>
            <a:r>
              <a:rPr lang="en-US" sz="3982" b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-σ</a:t>
            </a:r>
            <a:r>
              <a:rPr lang="en-US" sz="3982" b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-σ</a:t>
            </a:r>
            <a:r>
              <a:rPr lang="en-US" sz="3982" b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i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-σ</a:t>
            </a:r>
            <a:r>
              <a:rPr lang="en-US" sz="3982" b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3974" y="8804994"/>
            <a:ext cx="391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prstClr val="black"/>
                </a:solidFill>
                <a:latin typeface="Calibri"/>
                <a:cs typeface="Arial" charset="0"/>
              </a:rPr>
              <a:t>Scoring 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7030720" y="5084656"/>
            <a:ext cx="5960533" cy="3769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 C  G  T  −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 </a:t>
            </a:r>
            <a:r>
              <a:rPr lang="en-US" sz="3982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−3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−5 −1 </a:t>
            </a:r>
            <a:r>
              <a:rPr lang="en-US" sz="3982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 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−4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−3 −2 </a:t>
            </a:r>
            <a:r>
              <a:rPr lang="en-US" sz="3982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 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−9 −7 </a:t>
            </a:r>
            <a:r>
              <a:rPr lang="en-US" sz="3982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−1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 </a:t>
            </a:r>
            <a:r>
              <a:rPr lang="en-US" sz="3982" b="1" kern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−3 −5 –8 </a:t>
            </a:r>
            <a:r>
              <a:rPr lang="en-US" sz="3982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+1</a:t>
            </a: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982" b="1" kern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-4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−  </a:t>
            </a:r>
            <a:r>
              <a:rPr lang="en-US" sz="3982" b="1" kern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-4 -2 -2 -1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41067" y="8825484"/>
            <a:ext cx="6339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prstClr val="black"/>
                </a:solidFill>
                <a:latin typeface="Calibri"/>
                <a:cs typeface="Arial" charset="0"/>
              </a:rPr>
              <a:t>Even more general scoring matrix</a:t>
            </a:r>
          </a:p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prstClr val="black"/>
                </a:solidFill>
                <a:latin typeface="Calibri"/>
                <a:cs typeface="Arial" charset="0"/>
              </a:rPr>
              <a:t>(rare case)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E7A53A8-2582-FB40-BB70-CEBBF611A9E0}"/>
              </a:ext>
            </a:extLst>
          </p:cNvPr>
          <p:cNvSpPr txBox="1"/>
          <p:nvPr/>
        </p:nvSpPr>
        <p:spPr>
          <a:xfrm>
            <a:off x="6426115" y="967230"/>
            <a:ext cx="136457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prstClr val="black"/>
                </a:solidFill>
                <a:latin typeface="Calibri"/>
                <a:cs typeface="Arial" charset="0"/>
              </a:rPr>
              <a:t>penalties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94F37B8-3C5D-1447-8572-8644FE604623}"/>
              </a:ext>
            </a:extLst>
          </p:cNvPr>
          <p:cNvCxnSpPr>
            <a:stCxn id="2" idx="0"/>
          </p:cNvCxnSpPr>
          <p:nvPr/>
        </p:nvCxnSpPr>
        <p:spPr>
          <a:xfrm flipH="1">
            <a:off x="4535424" y="1300481"/>
            <a:ext cx="1855992" cy="32715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DFE9368-E623-0949-99E0-DE0E9DD7BB5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90688" y="1198063"/>
            <a:ext cx="1449028" cy="3125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219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Scoring Matrices for Amino Acid Sequences </a:t>
            </a:r>
          </a:p>
        </p:txBody>
      </p:sp>
      <p:pic>
        <p:nvPicPr>
          <p:cNvPr id="1026" name="Picture 2" descr="http://www.cryst.bbk.ac.uk/pps97/assignments/projects/leluk/pam250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1083734"/>
            <a:ext cx="12029440" cy="82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98667" y="7813335"/>
            <a:ext cx="433493" cy="355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707" b="1" kern="1200" dirty="0">
                <a:solidFill>
                  <a:srgbClr val="0000FF"/>
                </a:solidFill>
                <a:latin typeface="Arial" charset="0"/>
                <a:cs typeface="Arial" charset="0"/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8933" y="7813335"/>
            <a:ext cx="541867" cy="355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707" b="1" kern="1200" dirty="0">
                <a:solidFill>
                  <a:srgbClr val="FF0000"/>
                </a:solidFill>
                <a:latin typeface="Arial" charset="0"/>
                <a:cs typeface="Arial" charset="0"/>
              </a:rPr>
              <a:t>-5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6544" y="3305749"/>
            <a:ext cx="6068907" cy="96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44" kern="1200" dirty="0">
                <a:solidFill>
                  <a:prstClr val="black"/>
                </a:solidFill>
                <a:latin typeface="Calibri"/>
                <a:cs typeface="Arial" charset="0"/>
              </a:rPr>
              <a:t>Y (Tyr) often mutates into </a:t>
            </a:r>
            <a:r>
              <a:rPr lang="en-US" sz="2844" kern="1200" dirty="0">
                <a:solidFill>
                  <a:srgbClr val="0000FF"/>
                </a:solidFill>
                <a:latin typeface="Calibri"/>
                <a:cs typeface="Arial" charset="0"/>
              </a:rPr>
              <a:t>F (score +7)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44" kern="1200" dirty="0">
                <a:solidFill>
                  <a:prstClr val="black"/>
                </a:solidFill>
                <a:latin typeface="Calibri"/>
                <a:cs typeface="Arial" charset="0"/>
              </a:rPr>
              <a:t>but rarely mutates into </a:t>
            </a:r>
            <a:r>
              <a:rPr lang="en-US" sz="2844" kern="1200" dirty="0">
                <a:solidFill>
                  <a:srgbClr val="FF0000"/>
                </a:solidFill>
                <a:latin typeface="Calibri"/>
                <a:cs typeface="Arial" charset="0"/>
              </a:rPr>
              <a:t>P (score -5)  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431DEFA4-E80C-3340-A52A-7CA4BD7249E1}"/>
              </a:ext>
            </a:extLst>
          </p:cNvPr>
          <p:cNvSpPr txBox="1"/>
          <p:nvPr/>
        </p:nvSpPr>
        <p:spPr>
          <a:xfrm>
            <a:off x="6177279" y="1083734"/>
            <a:ext cx="6068907" cy="140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44" kern="1200" dirty="0">
                <a:solidFill>
                  <a:srgbClr val="92D050"/>
                </a:solidFill>
                <a:latin typeface="Calibri"/>
                <a:cs typeface="Arial" charset="0"/>
              </a:rPr>
              <a:t>reflects the frequency with which amino acid x replaces y in evolutionarily related sequences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0631140E-8432-174A-88D3-2726D55A6BAB}"/>
                  </a:ext>
                </a:extLst>
              </p14:cNvPr>
              <p14:cNvContentPartPr/>
              <p14:nvPr/>
            </p14:nvContentPartPr>
            <p14:xfrm>
              <a:off x="285192" y="8008488"/>
              <a:ext cx="1444320" cy="7236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0631140E-8432-174A-88D3-2726D55A6B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192" y="7900488"/>
                <a:ext cx="15519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FE9F48ED-AF15-2647-B788-6A946757AF4A}"/>
                  </a:ext>
                </a:extLst>
              </p14:cNvPr>
              <p14:cNvContentPartPr/>
              <p14:nvPr/>
            </p14:nvContentPartPr>
            <p14:xfrm>
              <a:off x="79992" y="1403928"/>
              <a:ext cx="2211840" cy="17568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FE9F48ED-AF15-2647-B788-6A946757AF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52" y="1295928"/>
                <a:ext cx="23194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4740035F-B20E-1741-AD43-03EA335ECE4E}"/>
                  </a:ext>
                </a:extLst>
              </p14:cNvPr>
              <p14:cNvContentPartPr/>
              <p14:nvPr/>
            </p14:nvContentPartPr>
            <p14:xfrm>
              <a:off x="148752" y="3675528"/>
              <a:ext cx="1488600" cy="1029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4740035F-B20E-1741-AD43-03EA335ECE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12" y="3531888"/>
                <a:ext cx="16322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409C741A-DF5C-7B4B-BFD0-2382CE18AB75}"/>
                  </a:ext>
                </a:extLst>
              </p14:cNvPr>
              <p14:cNvContentPartPr/>
              <p14:nvPr/>
            </p14:nvContentPartPr>
            <p14:xfrm>
              <a:off x="159552" y="4034808"/>
              <a:ext cx="1478880" cy="795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409C741A-DF5C-7B4B-BFD0-2382CE18A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52" y="3890808"/>
                <a:ext cx="16225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BCB6311F-888F-154E-A16B-CAA8874CA95D}"/>
                  </a:ext>
                </a:extLst>
              </p14:cNvPr>
              <p14:cNvContentPartPr/>
              <p14:nvPr/>
            </p14:nvContentPartPr>
            <p14:xfrm>
              <a:off x="135072" y="4361688"/>
              <a:ext cx="1524240" cy="356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BCB6311F-888F-154E-A16B-CAA8874CA9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72" y="4218048"/>
                <a:ext cx="16678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E97C937-0B69-1E45-ABB0-7C5FC0ABDD1A}"/>
                  </a:ext>
                </a:extLst>
              </p14:cNvPr>
              <p14:cNvContentPartPr/>
              <p14:nvPr/>
            </p14:nvContentPartPr>
            <p14:xfrm>
              <a:off x="284832" y="1922688"/>
              <a:ext cx="13446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E97C937-0B69-1E45-ABB0-7C5FC0ABDD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3192" y="1779048"/>
                <a:ext cx="148824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98424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Global Alignment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1867" y="1950721"/>
            <a:ext cx="12029440" cy="5344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Global Alignment Problem: 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Find the highest-scoring alignment between two strings </a:t>
            </a:r>
            <a:r>
              <a:rPr lang="en-US" sz="3982" i="1" u="sng" kern="1200" dirty="0">
                <a:solidFill>
                  <a:prstClr val="black"/>
                </a:solidFill>
                <a:latin typeface="Calibri"/>
                <a:cs typeface="Arial" charset="0"/>
              </a:rPr>
              <a:t>by using a scoring matrix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.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marL="1300460" lvl="1" indent="-650230" algn="l" defTabSz="1300460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Input: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Strings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v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and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 w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as well as a matrix </a:t>
            </a:r>
            <a:r>
              <a:rPr lang="en-US" sz="3982" b="1" i="1" kern="1200" dirty="0">
                <a:solidFill>
                  <a:prstClr val="black"/>
                </a:solidFill>
                <a:latin typeface="Calibri"/>
                <a:cs typeface="Arial" charset="0"/>
              </a:rPr>
              <a:t>score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.</a:t>
            </a:r>
          </a:p>
          <a:p>
            <a:pPr marL="650230" lvl="1"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 </a:t>
            </a:r>
          </a:p>
          <a:p>
            <a:pPr marL="1300460" lvl="1" indent="-650230" algn="l" defTabSz="1300460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Output: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An alignment of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v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and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w 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whose alignment score (as defined by the scoring matrix </a:t>
            </a:r>
            <a:r>
              <a:rPr lang="en-US" sz="3982" b="1" i="1" kern="1200" dirty="0">
                <a:solidFill>
                  <a:prstClr val="black"/>
                </a:solidFill>
                <a:latin typeface="Calibri"/>
                <a:cs typeface="Arial" charset="0"/>
              </a:rPr>
              <a:t>score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) is maximal among all possible alignments of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v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and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w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.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3A3845-5617-CB4C-A3DC-4C2554C54203}"/>
              </a:ext>
            </a:extLst>
          </p:cNvPr>
          <p:cNvSpPr txBox="1"/>
          <p:nvPr/>
        </p:nvSpPr>
        <p:spPr>
          <a:xfrm>
            <a:off x="2625344" y="7445276"/>
            <a:ext cx="7754112" cy="2308324"/>
          </a:xfrm>
          <a:custGeom>
            <a:avLst/>
            <a:gdLst>
              <a:gd name="connsiteX0" fmla="*/ 0 w 7754112"/>
              <a:gd name="connsiteY0" fmla="*/ 0 h 2308324"/>
              <a:gd name="connsiteX1" fmla="*/ 518929 w 7754112"/>
              <a:gd name="connsiteY1" fmla="*/ 0 h 2308324"/>
              <a:gd name="connsiteX2" fmla="*/ 882776 w 7754112"/>
              <a:gd name="connsiteY2" fmla="*/ 0 h 2308324"/>
              <a:gd name="connsiteX3" fmla="*/ 1634328 w 7754112"/>
              <a:gd name="connsiteY3" fmla="*/ 0 h 2308324"/>
              <a:gd name="connsiteX4" fmla="*/ 2153257 w 7754112"/>
              <a:gd name="connsiteY4" fmla="*/ 0 h 2308324"/>
              <a:gd name="connsiteX5" fmla="*/ 2672186 w 7754112"/>
              <a:gd name="connsiteY5" fmla="*/ 0 h 2308324"/>
              <a:gd name="connsiteX6" fmla="*/ 3423739 w 7754112"/>
              <a:gd name="connsiteY6" fmla="*/ 0 h 2308324"/>
              <a:gd name="connsiteX7" fmla="*/ 3865127 w 7754112"/>
              <a:gd name="connsiteY7" fmla="*/ 0 h 2308324"/>
              <a:gd name="connsiteX8" fmla="*/ 4616679 w 7754112"/>
              <a:gd name="connsiteY8" fmla="*/ 0 h 2308324"/>
              <a:gd name="connsiteX9" fmla="*/ 5368231 w 7754112"/>
              <a:gd name="connsiteY9" fmla="*/ 0 h 2308324"/>
              <a:gd name="connsiteX10" fmla="*/ 5964702 w 7754112"/>
              <a:gd name="connsiteY10" fmla="*/ 0 h 2308324"/>
              <a:gd name="connsiteX11" fmla="*/ 6716254 w 7754112"/>
              <a:gd name="connsiteY11" fmla="*/ 0 h 2308324"/>
              <a:gd name="connsiteX12" fmla="*/ 7235183 w 7754112"/>
              <a:gd name="connsiteY12" fmla="*/ 0 h 2308324"/>
              <a:gd name="connsiteX13" fmla="*/ 7754112 w 7754112"/>
              <a:gd name="connsiteY13" fmla="*/ 0 h 2308324"/>
              <a:gd name="connsiteX14" fmla="*/ 7754112 w 7754112"/>
              <a:gd name="connsiteY14" fmla="*/ 600164 h 2308324"/>
              <a:gd name="connsiteX15" fmla="*/ 7754112 w 7754112"/>
              <a:gd name="connsiteY15" fmla="*/ 1177245 h 2308324"/>
              <a:gd name="connsiteX16" fmla="*/ 7754112 w 7754112"/>
              <a:gd name="connsiteY16" fmla="*/ 1754326 h 2308324"/>
              <a:gd name="connsiteX17" fmla="*/ 7754112 w 7754112"/>
              <a:gd name="connsiteY17" fmla="*/ 2308324 h 2308324"/>
              <a:gd name="connsiteX18" fmla="*/ 7080101 w 7754112"/>
              <a:gd name="connsiteY18" fmla="*/ 2308324 h 2308324"/>
              <a:gd name="connsiteX19" fmla="*/ 6716254 w 7754112"/>
              <a:gd name="connsiteY19" fmla="*/ 2308324 h 2308324"/>
              <a:gd name="connsiteX20" fmla="*/ 6274866 w 7754112"/>
              <a:gd name="connsiteY20" fmla="*/ 2308324 h 2308324"/>
              <a:gd name="connsiteX21" fmla="*/ 5523314 w 7754112"/>
              <a:gd name="connsiteY21" fmla="*/ 2308324 h 2308324"/>
              <a:gd name="connsiteX22" fmla="*/ 4926843 w 7754112"/>
              <a:gd name="connsiteY22" fmla="*/ 2308324 h 2308324"/>
              <a:gd name="connsiteX23" fmla="*/ 4485456 w 7754112"/>
              <a:gd name="connsiteY23" fmla="*/ 2308324 h 2308324"/>
              <a:gd name="connsiteX24" fmla="*/ 3888985 w 7754112"/>
              <a:gd name="connsiteY24" fmla="*/ 2308324 h 2308324"/>
              <a:gd name="connsiteX25" fmla="*/ 3525139 w 7754112"/>
              <a:gd name="connsiteY25" fmla="*/ 2308324 h 2308324"/>
              <a:gd name="connsiteX26" fmla="*/ 3161292 w 7754112"/>
              <a:gd name="connsiteY26" fmla="*/ 2308324 h 2308324"/>
              <a:gd name="connsiteX27" fmla="*/ 2564822 w 7754112"/>
              <a:gd name="connsiteY27" fmla="*/ 2308324 h 2308324"/>
              <a:gd name="connsiteX28" fmla="*/ 2123434 w 7754112"/>
              <a:gd name="connsiteY28" fmla="*/ 2308324 h 2308324"/>
              <a:gd name="connsiteX29" fmla="*/ 1449422 w 7754112"/>
              <a:gd name="connsiteY29" fmla="*/ 2308324 h 2308324"/>
              <a:gd name="connsiteX30" fmla="*/ 1008035 w 7754112"/>
              <a:gd name="connsiteY30" fmla="*/ 2308324 h 2308324"/>
              <a:gd name="connsiteX31" fmla="*/ 0 w 7754112"/>
              <a:gd name="connsiteY31" fmla="*/ 2308324 h 2308324"/>
              <a:gd name="connsiteX32" fmla="*/ 0 w 7754112"/>
              <a:gd name="connsiteY32" fmla="*/ 1800493 h 2308324"/>
              <a:gd name="connsiteX33" fmla="*/ 0 w 7754112"/>
              <a:gd name="connsiteY33" fmla="*/ 1269578 h 2308324"/>
              <a:gd name="connsiteX34" fmla="*/ 0 w 7754112"/>
              <a:gd name="connsiteY34" fmla="*/ 669414 h 2308324"/>
              <a:gd name="connsiteX35" fmla="*/ 0 w 7754112"/>
              <a:gd name="connsiteY35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754112" h="2308324" extrusionOk="0">
                <a:moveTo>
                  <a:pt x="0" y="0"/>
                </a:moveTo>
                <a:cubicBezTo>
                  <a:pt x="235315" y="-16192"/>
                  <a:pt x="314995" y="35105"/>
                  <a:pt x="518929" y="0"/>
                </a:cubicBezTo>
                <a:cubicBezTo>
                  <a:pt x="722863" y="-35105"/>
                  <a:pt x="809398" y="33614"/>
                  <a:pt x="882776" y="0"/>
                </a:cubicBezTo>
                <a:cubicBezTo>
                  <a:pt x="956154" y="-33614"/>
                  <a:pt x="1281205" y="79789"/>
                  <a:pt x="1634328" y="0"/>
                </a:cubicBezTo>
                <a:cubicBezTo>
                  <a:pt x="1987451" y="-79789"/>
                  <a:pt x="1898600" y="41390"/>
                  <a:pt x="2153257" y="0"/>
                </a:cubicBezTo>
                <a:cubicBezTo>
                  <a:pt x="2407914" y="-41390"/>
                  <a:pt x="2531409" y="5076"/>
                  <a:pt x="2672186" y="0"/>
                </a:cubicBezTo>
                <a:cubicBezTo>
                  <a:pt x="2812963" y="-5076"/>
                  <a:pt x="3132091" y="15759"/>
                  <a:pt x="3423739" y="0"/>
                </a:cubicBezTo>
                <a:cubicBezTo>
                  <a:pt x="3715387" y="-15759"/>
                  <a:pt x="3745577" y="52789"/>
                  <a:pt x="3865127" y="0"/>
                </a:cubicBezTo>
                <a:cubicBezTo>
                  <a:pt x="3984677" y="-52789"/>
                  <a:pt x="4275843" y="31314"/>
                  <a:pt x="4616679" y="0"/>
                </a:cubicBezTo>
                <a:cubicBezTo>
                  <a:pt x="4957515" y="-31314"/>
                  <a:pt x="5165856" y="8028"/>
                  <a:pt x="5368231" y="0"/>
                </a:cubicBezTo>
                <a:cubicBezTo>
                  <a:pt x="5570606" y="-8028"/>
                  <a:pt x="5711028" y="8503"/>
                  <a:pt x="5964702" y="0"/>
                </a:cubicBezTo>
                <a:cubicBezTo>
                  <a:pt x="6218376" y="-8503"/>
                  <a:pt x="6418240" y="59337"/>
                  <a:pt x="6716254" y="0"/>
                </a:cubicBezTo>
                <a:cubicBezTo>
                  <a:pt x="7014268" y="-59337"/>
                  <a:pt x="7076957" y="61789"/>
                  <a:pt x="7235183" y="0"/>
                </a:cubicBezTo>
                <a:cubicBezTo>
                  <a:pt x="7393409" y="-61789"/>
                  <a:pt x="7593776" y="32358"/>
                  <a:pt x="7754112" y="0"/>
                </a:cubicBezTo>
                <a:cubicBezTo>
                  <a:pt x="7771398" y="122474"/>
                  <a:pt x="7684062" y="348143"/>
                  <a:pt x="7754112" y="600164"/>
                </a:cubicBezTo>
                <a:cubicBezTo>
                  <a:pt x="7824162" y="852185"/>
                  <a:pt x="7686823" y="1049321"/>
                  <a:pt x="7754112" y="1177245"/>
                </a:cubicBezTo>
                <a:cubicBezTo>
                  <a:pt x="7821401" y="1305169"/>
                  <a:pt x="7741863" y="1543039"/>
                  <a:pt x="7754112" y="1754326"/>
                </a:cubicBezTo>
                <a:cubicBezTo>
                  <a:pt x="7766361" y="1965613"/>
                  <a:pt x="7699600" y="2179754"/>
                  <a:pt x="7754112" y="2308324"/>
                </a:cubicBezTo>
                <a:cubicBezTo>
                  <a:pt x="7599393" y="2363231"/>
                  <a:pt x="7336656" y="2247930"/>
                  <a:pt x="7080101" y="2308324"/>
                </a:cubicBezTo>
                <a:cubicBezTo>
                  <a:pt x="6823546" y="2368718"/>
                  <a:pt x="6886574" y="2277461"/>
                  <a:pt x="6716254" y="2308324"/>
                </a:cubicBezTo>
                <a:cubicBezTo>
                  <a:pt x="6545934" y="2339187"/>
                  <a:pt x="6408927" y="2306805"/>
                  <a:pt x="6274866" y="2308324"/>
                </a:cubicBezTo>
                <a:cubicBezTo>
                  <a:pt x="6140805" y="2309843"/>
                  <a:pt x="5838996" y="2262824"/>
                  <a:pt x="5523314" y="2308324"/>
                </a:cubicBezTo>
                <a:cubicBezTo>
                  <a:pt x="5207632" y="2353824"/>
                  <a:pt x="5134273" y="2301261"/>
                  <a:pt x="4926843" y="2308324"/>
                </a:cubicBezTo>
                <a:cubicBezTo>
                  <a:pt x="4719413" y="2315387"/>
                  <a:pt x="4595901" y="2263667"/>
                  <a:pt x="4485456" y="2308324"/>
                </a:cubicBezTo>
                <a:cubicBezTo>
                  <a:pt x="4375011" y="2352981"/>
                  <a:pt x="4049130" y="2281075"/>
                  <a:pt x="3888985" y="2308324"/>
                </a:cubicBezTo>
                <a:cubicBezTo>
                  <a:pt x="3728840" y="2335573"/>
                  <a:pt x="3690210" y="2276134"/>
                  <a:pt x="3525139" y="2308324"/>
                </a:cubicBezTo>
                <a:cubicBezTo>
                  <a:pt x="3360068" y="2340514"/>
                  <a:pt x="3331510" y="2290336"/>
                  <a:pt x="3161292" y="2308324"/>
                </a:cubicBezTo>
                <a:cubicBezTo>
                  <a:pt x="2991074" y="2326312"/>
                  <a:pt x="2802406" y="2296921"/>
                  <a:pt x="2564822" y="2308324"/>
                </a:cubicBezTo>
                <a:cubicBezTo>
                  <a:pt x="2327238" y="2319727"/>
                  <a:pt x="2267264" y="2305543"/>
                  <a:pt x="2123434" y="2308324"/>
                </a:cubicBezTo>
                <a:cubicBezTo>
                  <a:pt x="1979604" y="2311105"/>
                  <a:pt x="1717145" y="2280092"/>
                  <a:pt x="1449422" y="2308324"/>
                </a:cubicBezTo>
                <a:cubicBezTo>
                  <a:pt x="1181699" y="2336556"/>
                  <a:pt x="1227499" y="2265486"/>
                  <a:pt x="1008035" y="2308324"/>
                </a:cubicBezTo>
                <a:cubicBezTo>
                  <a:pt x="788571" y="2351162"/>
                  <a:pt x="495331" y="2266347"/>
                  <a:pt x="0" y="2308324"/>
                </a:cubicBezTo>
                <a:cubicBezTo>
                  <a:pt x="-49813" y="2093245"/>
                  <a:pt x="22950" y="2007926"/>
                  <a:pt x="0" y="1800493"/>
                </a:cubicBezTo>
                <a:cubicBezTo>
                  <a:pt x="-22950" y="1593060"/>
                  <a:pt x="11062" y="1498415"/>
                  <a:pt x="0" y="1269578"/>
                </a:cubicBezTo>
                <a:cubicBezTo>
                  <a:pt x="-11062" y="1040742"/>
                  <a:pt x="14621" y="938940"/>
                  <a:pt x="0" y="669414"/>
                </a:cubicBezTo>
                <a:cubicBezTo>
                  <a:pt x="-14621" y="399888"/>
                  <a:pt x="1372" y="191961"/>
                  <a:pt x="0" y="0"/>
                </a:cubicBezTo>
                <a:close/>
              </a:path>
            </a:pathLst>
          </a:custGeom>
          <a:noFill/>
          <a:ln w="6032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i="1" dirty="0"/>
              <a:t>Global </a:t>
            </a:r>
            <a:r>
              <a:rPr lang="it-IT" i="1" dirty="0" err="1"/>
              <a:t>Alignment</a:t>
            </a:r>
            <a:r>
              <a:rPr lang="it-IT" i="1" dirty="0"/>
              <a:t> </a:t>
            </a:r>
            <a:r>
              <a:rPr lang="it-IT" i="1" dirty="0" err="1"/>
              <a:t>Problem</a:t>
            </a:r>
            <a:r>
              <a:rPr lang="it-IT" i="1" dirty="0"/>
              <a:t>:</a:t>
            </a:r>
          </a:p>
          <a:p>
            <a:r>
              <a:rPr lang="it-IT" i="1" dirty="0" err="1"/>
              <a:t>good</a:t>
            </a:r>
            <a:r>
              <a:rPr lang="it-IT" i="1" dirty="0"/>
              <a:t> model for some </a:t>
            </a:r>
            <a:r>
              <a:rPr lang="it-IT" i="1" dirty="0" err="1"/>
              <a:t>biological</a:t>
            </a:r>
            <a:r>
              <a:rPr lang="it-IT" i="1" dirty="0"/>
              <a:t> </a:t>
            </a:r>
            <a:r>
              <a:rPr lang="it-IT" i="1" dirty="0" err="1"/>
              <a:t>sequence</a:t>
            </a:r>
            <a:r>
              <a:rPr lang="it-IT" i="1" dirty="0"/>
              <a:t> </a:t>
            </a:r>
            <a:r>
              <a:rPr lang="it-IT" i="1" dirty="0" err="1"/>
              <a:t>comparison</a:t>
            </a:r>
            <a:r>
              <a:rPr lang="it-IT" i="1" dirty="0"/>
              <a:t> </a:t>
            </a:r>
            <a:r>
              <a:rPr lang="it-IT" i="1" dirty="0" err="1"/>
              <a:t>problems</a:t>
            </a:r>
            <a:r>
              <a:rPr lang="it-IT" i="1" dirty="0"/>
              <a:t>,</a:t>
            </a:r>
          </a:p>
          <a:p>
            <a:r>
              <a:rPr lang="it-IT" i="1" dirty="0" err="1"/>
              <a:t>but</a:t>
            </a:r>
            <a:r>
              <a:rPr lang="it-IT" i="1" dirty="0"/>
              <a:t> </a:t>
            </a:r>
            <a:r>
              <a:rPr lang="it-IT" i="1" dirty="0" err="1"/>
              <a:t>bad</a:t>
            </a:r>
            <a:r>
              <a:rPr lang="it-IT" i="1" dirty="0"/>
              <a:t> model for </a:t>
            </a:r>
            <a:r>
              <a:rPr lang="it-IT" i="1" dirty="0" err="1"/>
              <a:t>others</a:t>
            </a:r>
            <a:r>
              <a:rPr lang="it-IT" i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7073924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Strengthening Alignment Scoring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056" b="41423"/>
          <a:stretch/>
        </p:blipFill>
        <p:spPr>
          <a:xfrm>
            <a:off x="1083737" y="2492586"/>
            <a:ext cx="10733965" cy="11792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0240" y="4551681"/>
            <a:ext cx="11704320" cy="2543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Alignment score: </a:t>
            </a:r>
            <a:r>
              <a:rPr lang="en-US" sz="3982" dirty="0">
                <a:latin typeface="Optima"/>
                <a:cs typeface="Optima"/>
              </a:rPr>
              <a:t>Divided into three components:</a:t>
            </a:r>
          </a:p>
          <a:p>
            <a:pPr marL="406385" indent="-406385" algn="l">
              <a:buFont typeface="Arial"/>
              <a:buChar char="•"/>
            </a:pPr>
            <a:r>
              <a:rPr lang="en-US" sz="3982" b="1" dirty="0">
                <a:solidFill>
                  <a:schemeClr val="tx2"/>
                </a:solidFill>
                <a:latin typeface="Optima"/>
                <a:cs typeface="Optima"/>
              </a:rPr>
              <a:t>match</a:t>
            </a:r>
            <a:r>
              <a:rPr lang="en-US" sz="3982" dirty="0">
                <a:latin typeface="Optima"/>
                <a:cs typeface="Optima"/>
              </a:rPr>
              <a:t> reward (+1)</a:t>
            </a:r>
          </a:p>
          <a:p>
            <a:pPr marL="406385" indent="-406385" algn="l">
              <a:buFont typeface="Arial"/>
              <a:buChar char="•"/>
            </a:pPr>
            <a:r>
              <a:rPr lang="en-US" sz="3982" b="1" dirty="0">
                <a:solidFill>
                  <a:schemeClr val="accent4"/>
                </a:solidFill>
                <a:latin typeface="Optima"/>
                <a:cs typeface="Optima"/>
              </a:rPr>
              <a:t>mismatch</a:t>
            </a:r>
            <a:r>
              <a:rPr lang="en-US" sz="3982" dirty="0">
                <a:latin typeface="Optima"/>
                <a:cs typeface="Optima"/>
              </a:rPr>
              <a:t> penalty (-</a:t>
            </a:r>
            <a:r>
              <a:rPr lang="en-US" sz="3982" dirty="0">
                <a:latin typeface="Lucida Grande"/>
                <a:ea typeface="Lucida Grande"/>
                <a:cs typeface="Lucida Grande"/>
              </a:rPr>
              <a:t>μ</a:t>
            </a:r>
            <a:r>
              <a:rPr lang="en-US" sz="3982" dirty="0">
                <a:latin typeface="Optima"/>
                <a:cs typeface="Optima"/>
              </a:rPr>
              <a:t>)</a:t>
            </a:r>
          </a:p>
          <a:p>
            <a:pPr marL="406385" indent="-406385" algn="l">
              <a:buFont typeface="Arial"/>
              <a:buChar char="•"/>
            </a:pP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insertion</a:t>
            </a:r>
            <a:r>
              <a:rPr lang="en-US" sz="3982" dirty="0">
                <a:latin typeface="Optima"/>
                <a:cs typeface="Optima"/>
              </a:rPr>
              <a:t>/</a:t>
            </a:r>
            <a:r>
              <a:rPr lang="en-US" sz="3982" b="1" dirty="0">
                <a:solidFill>
                  <a:srgbClr val="00B050"/>
                </a:solidFill>
                <a:latin typeface="Optima"/>
                <a:cs typeface="Optima"/>
              </a:rPr>
              <a:t>deletion</a:t>
            </a:r>
            <a:r>
              <a:rPr lang="en-US" sz="3982" dirty="0">
                <a:solidFill>
                  <a:schemeClr val="bg2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penalty (-</a:t>
            </a:r>
            <a:r>
              <a:rPr lang="en-US" sz="3982" dirty="0" err="1">
                <a:latin typeface="Lucida Grande"/>
                <a:ea typeface="Lucida Grande"/>
                <a:cs typeface="Lucida Grande"/>
              </a:rPr>
              <a:t>σ</a:t>
            </a:r>
            <a:r>
              <a:rPr lang="en-US" sz="3982" dirty="0">
                <a:latin typeface="Optima"/>
                <a:cs typeface="Optima"/>
              </a:rPr>
              <a:t>)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BC5CA09-9762-3C41-B3F5-29BF37BB27C7}"/>
              </a:ext>
            </a:extLst>
          </p:cNvPr>
          <p:cNvSpPr txBox="1">
            <a:spLocks/>
          </p:cNvSpPr>
          <p:nvPr/>
        </p:nvSpPr>
        <p:spPr>
          <a:xfrm>
            <a:off x="650241" y="7498076"/>
            <a:ext cx="11704321" cy="72911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82" b="1" dirty="0">
                <a:solidFill>
                  <a:srgbClr val="FF0000"/>
                </a:solidFill>
                <a:latin typeface="Optima" panose="02000503060000020004" pitchFamily="2" charset="0"/>
              </a:rPr>
              <a:t>Answer: </a:t>
            </a:r>
            <a:r>
              <a:rPr lang="en-US" sz="3982" dirty="0">
                <a:latin typeface="Optima" panose="02000503060000020004" pitchFamily="2" charset="0"/>
              </a:rPr>
              <a:t>They were both equal to zero…</a:t>
            </a:r>
            <a:endParaRPr lang="en-US" sz="3982" dirty="0">
              <a:latin typeface="Optima" panose="02000503060000020004" pitchFamily="2" charset="0"/>
              <a:cs typeface="Optima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121734-C2AA-B643-A39B-ECE900AA64DB}"/>
              </a:ext>
            </a:extLst>
          </p:cNvPr>
          <p:cNvSpPr/>
          <p:nvPr/>
        </p:nvSpPr>
        <p:spPr>
          <a:xfrm>
            <a:off x="650240" y="8348202"/>
            <a:ext cx="11704320" cy="1317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ED1C24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latin typeface="Optima"/>
                <a:cs typeface="Optima"/>
              </a:rPr>
              <a:t>How can we modify the alignment network to solve this problem?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377977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Strengthening Alignment Scoring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653" y="1783767"/>
            <a:ext cx="5527040" cy="6502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6987" y="2572384"/>
            <a:ext cx="4551680" cy="438190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latin typeface="Optima"/>
                <a:cs typeface="Optima"/>
              </a:rPr>
              <a:t>Slight modification to alignment network ... a longest path will yield an alignment of maximum score!</a:t>
            </a:r>
            <a:endParaRPr lang="en-US" sz="3982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854240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Strengthening Alignment Scoring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653" y="1783767"/>
            <a:ext cx="5527040" cy="6502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6987" y="2572384"/>
            <a:ext cx="4551680" cy="438190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latin typeface="Optima"/>
                <a:cs typeface="Optima"/>
              </a:rPr>
              <a:t>Slight modification to alignment network ... a longest path will yield an alignment of maximum score!</a:t>
            </a:r>
            <a:endParaRPr lang="en-US" sz="3982" i="1" dirty="0">
              <a:latin typeface="Optima"/>
              <a:cs typeface="Optim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7661B9-1D34-8240-BB56-F00334F91269}"/>
              </a:ext>
            </a:extLst>
          </p:cNvPr>
          <p:cNvSpPr/>
          <p:nvPr/>
        </p:nvSpPr>
        <p:spPr>
          <a:xfrm>
            <a:off x="866987" y="7200782"/>
            <a:ext cx="4551680" cy="19307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accent4"/>
                </a:solidFill>
                <a:latin typeface="Optima"/>
                <a:cs typeface="Optima"/>
              </a:rPr>
              <a:t>Exercise: </a:t>
            </a:r>
            <a:r>
              <a:rPr lang="en-US" sz="3982" dirty="0">
                <a:latin typeface="Optima"/>
                <a:cs typeface="Optima"/>
              </a:rPr>
              <a:t>What is the recurrence relation?</a:t>
            </a:r>
            <a:endParaRPr lang="en-US" sz="3982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680650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ChangeArrowheads="1"/>
          </p:cNvSpPr>
          <p:nvPr/>
        </p:nvSpPr>
        <p:spPr bwMode="auto">
          <a:xfrm>
            <a:off x="626378" y="1192107"/>
            <a:ext cx="11812693" cy="205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2pPr>
            <a:lvl3pPr marL="8032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3pPr>
            <a:lvl4pPr marL="1339850" indent="-3159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4pPr>
            <a:lvl5pPr marL="1681163" indent="-3397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9pPr>
          </a:lstStyle>
          <a:p>
            <a:pPr marL="4515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00B050"/>
                </a:solidFill>
                <a:latin typeface="Calibri"/>
                <a:cs typeface="Arial" pitchFamily="34" charset="0"/>
              </a:rPr>
              <a:t>i-1, j  </a:t>
            </a:r>
            <a:r>
              <a:rPr lang="en-US" altLang="en-US" sz="3982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- </a:t>
            </a:r>
            <a:r>
              <a:rPr lang="en-US" sz="3982" i="1" kern="1200" dirty="0">
                <a:solidFill>
                  <a:srgbClr val="00B050"/>
                </a:solidFill>
                <a:latin typeface="Calibri"/>
              </a:rPr>
              <a:t>σ </a:t>
            </a:r>
            <a:endParaRPr lang="en-US" altLang="en-US" sz="3982" kern="1200" dirty="0">
              <a:solidFill>
                <a:srgbClr val="00B050"/>
              </a:solidFill>
              <a:latin typeface="Calibri"/>
              <a:cs typeface="Arial" pitchFamily="34" charset="0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srgbClr val="0000FF"/>
                </a:solidFill>
                <a:latin typeface="Calibri"/>
                <a:cs typeface="Arial" pitchFamily="34" charset="0"/>
              </a:rPr>
              <a:t>, j-1 </a:t>
            </a:r>
            <a:r>
              <a:rPr lang="en-US" altLang="en-US" sz="3982" i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- </a:t>
            </a:r>
            <a:r>
              <a:rPr lang="en-US" sz="3982" i="1" kern="1200" dirty="0">
                <a:solidFill>
                  <a:srgbClr val="0000FF"/>
                </a:solidFill>
                <a:latin typeface="Calibri"/>
              </a:rPr>
              <a:t>σ </a:t>
            </a:r>
            <a:endParaRPr lang="en-US" altLang="en-US" sz="3982" kern="1200" dirty="0">
              <a:solidFill>
                <a:srgbClr val="0000FF"/>
              </a:solidFill>
              <a:latin typeface="Calibri"/>
              <a:cs typeface="Arial" pitchFamily="34" charset="0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FF0000"/>
                </a:solidFill>
                <a:latin typeface="Calibri"/>
                <a:cs typeface="Arial" pitchFamily="34" charset="0"/>
              </a:rPr>
              <a:t>i-1, j-1</a:t>
            </a:r>
            <a:r>
              <a:rPr lang="en-US" altLang="en-US" sz="3982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 + 1, if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 v</a:t>
            </a:r>
            <a:r>
              <a:rPr lang="en-US" altLang="en-US" sz="3982" i="1" kern="1200" baseline="-25000" dirty="0">
                <a:solidFill>
                  <a:srgbClr val="FF0000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=</a:t>
            </a:r>
            <a:r>
              <a:rPr lang="en-US" altLang="en-US" sz="3982" i="1" kern="12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w</a:t>
            </a:r>
            <a:r>
              <a:rPr lang="en-US" altLang="en-US" sz="3982" i="1" kern="1200" baseline="-250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j</a:t>
            </a:r>
            <a:endParaRPr lang="en-US" altLang="en-US" sz="3982" i="1" kern="1200" baseline="-25000" dirty="0">
              <a:solidFill>
                <a:srgbClr val="FF0000"/>
              </a:solidFill>
              <a:latin typeface="Calibri"/>
              <a:cs typeface="Arial" pitchFamily="34" charset="0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7030A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7030A0"/>
                </a:solidFill>
                <a:latin typeface="Calibri"/>
                <a:cs typeface="Arial" pitchFamily="34" charset="0"/>
              </a:rPr>
              <a:t>i-1, j-1</a:t>
            </a:r>
            <a:r>
              <a:rPr lang="en-US" altLang="en-US" sz="3982" kern="1200" dirty="0">
                <a:solidFill>
                  <a:srgbClr val="7030A0"/>
                </a:solidFill>
                <a:latin typeface="Calibri"/>
                <a:cs typeface="Arial" pitchFamily="34" charset="0"/>
              </a:rPr>
              <a:t>  - </a:t>
            </a:r>
            <a:r>
              <a:rPr lang="en-US" sz="3982" i="1" kern="1200" dirty="0">
                <a:solidFill>
                  <a:srgbClr val="7030A0"/>
                </a:solidFill>
                <a:latin typeface="Calibri"/>
              </a:rPr>
              <a:t>μ</a:t>
            </a:r>
            <a:r>
              <a:rPr lang="en-US" altLang="en-US" sz="3982" kern="1200" dirty="0">
                <a:solidFill>
                  <a:srgbClr val="7030A0"/>
                </a:solidFill>
                <a:latin typeface="Calibri"/>
                <a:cs typeface="Arial" pitchFamily="34" charset="0"/>
              </a:rPr>
              <a:t>, if</a:t>
            </a:r>
            <a:r>
              <a:rPr lang="en-US" altLang="en-US" sz="3982" i="1" kern="1200" dirty="0">
                <a:solidFill>
                  <a:srgbClr val="7030A0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i="1" kern="1200" dirty="0" err="1">
                <a:solidFill>
                  <a:srgbClr val="7030A0"/>
                </a:solidFill>
                <a:latin typeface="Calibri"/>
                <a:cs typeface="Arial" pitchFamily="34" charset="0"/>
              </a:rPr>
              <a:t>v</a:t>
            </a:r>
            <a:r>
              <a:rPr lang="en-US" altLang="en-US" sz="3982" i="1" kern="1200" baseline="-25000" dirty="0" err="1">
                <a:solidFill>
                  <a:srgbClr val="7030A0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dirty="0" err="1">
                <a:solidFill>
                  <a:srgbClr val="7030A0"/>
                </a:solidFill>
                <a:latin typeface="Calibri"/>
                <a:cs typeface="Arial" pitchFamily="34" charset="0"/>
              </a:rPr>
              <a:t>≠w</a:t>
            </a:r>
            <a:r>
              <a:rPr lang="en-US" altLang="en-US" sz="3982" i="1" kern="1200" baseline="-25000" dirty="0" err="1">
                <a:solidFill>
                  <a:srgbClr val="7030A0"/>
                </a:solidFill>
                <a:latin typeface="Calibri"/>
                <a:cs typeface="Arial" pitchFamily="34" charset="0"/>
              </a:rPr>
              <a:t>j</a:t>
            </a:r>
            <a:endParaRPr lang="en-US" altLang="en-US" sz="3982" i="1" kern="1200" baseline="-25000" dirty="0">
              <a:solidFill>
                <a:srgbClr val="7030A0"/>
              </a:solidFill>
              <a:latin typeface="Calibri"/>
              <a:cs typeface="Arial" pitchFamily="34" charset="0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3982" i="1" kern="1200" baseline="-250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1142418" lvl="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3982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654745" lvl="2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</p:txBody>
      </p:sp>
      <p:sp>
        <p:nvSpPr>
          <p:cNvPr id="79875" name="Title 8"/>
          <p:cNvSpPr>
            <a:spLocks noGrp="1"/>
          </p:cNvSpPr>
          <p:nvPr>
            <p:ph type="title"/>
          </p:nvPr>
        </p:nvSpPr>
        <p:spPr>
          <a:xfrm>
            <a:off x="518005" y="541867"/>
            <a:ext cx="12029440" cy="7586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+mn-lt"/>
                <a:cs typeface="Arial" pitchFamily="34" charset="0"/>
              </a:rPr>
              <a:t>Dynamic Programming Recurrence for the Alignment Graph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4844" y="3002319"/>
            <a:ext cx="260096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= max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98" y="5264975"/>
            <a:ext cx="3948854" cy="448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44" y="5077032"/>
            <a:ext cx="3935307" cy="467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arentesi graffa aperta 1">
            <a:extLst>
              <a:ext uri="{FF2B5EF4-FFF2-40B4-BE49-F238E27FC236}">
                <a16:creationId xmlns:a16="http://schemas.microsoft.com/office/drawing/2014/main" id="{6112A827-8CF7-4047-A218-B6851BD28EF3}"/>
              </a:ext>
            </a:extLst>
          </p:cNvPr>
          <p:cNvSpPr/>
          <p:nvPr/>
        </p:nvSpPr>
        <p:spPr>
          <a:xfrm>
            <a:off x="3168502" y="1998921"/>
            <a:ext cx="367302" cy="261560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sinistra 3">
            <a:extLst>
              <a:ext uri="{FF2B5EF4-FFF2-40B4-BE49-F238E27FC236}">
                <a16:creationId xmlns:a16="http://schemas.microsoft.com/office/drawing/2014/main" id="{6D7C57F2-8BA2-764A-A123-5B6F08BB4730}"/>
              </a:ext>
            </a:extLst>
          </p:cNvPr>
          <p:cNvSpPr/>
          <p:nvPr/>
        </p:nvSpPr>
        <p:spPr>
          <a:xfrm>
            <a:off x="6077928" y="2067884"/>
            <a:ext cx="1813556" cy="10584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gap</a:t>
            </a:r>
          </a:p>
        </p:txBody>
      </p:sp>
      <p:sp>
        <p:nvSpPr>
          <p:cNvPr id="10" name="Freccia sinistra 9">
            <a:extLst>
              <a:ext uri="{FF2B5EF4-FFF2-40B4-BE49-F238E27FC236}">
                <a16:creationId xmlns:a16="http://schemas.microsoft.com/office/drawing/2014/main" id="{2A7BAC38-4A77-2645-93FF-E41B774CCEE8}"/>
              </a:ext>
            </a:extLst>
          </p:cNvPr>
          <p:cNvSpPr/>
          <p:nvPr/>
        </p:nvSpPr>
        <p:spPr>
          <a:xfrm>
            <a:off x="8022741" y="3489390"/>
            <a:ext cx="4416329" cy="10584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match/</a:t>
            </a:r>
            <a:r>
              <a:rPr lang="it-IT" dirty="0" err="1"/>
              <a:t>mismatch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7291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ChangeArrowheads="1"/>
          </p:cNvSpPr>
          <p:nvPr/>
        </p:nvSpPr>
        <p:spPr bwMode="auto">
          <a:xfrm>
            <a:off x="626378" y="1625600"/>
            <a:ext cx="11812693" cy="205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2pPr>
            <a:lvl3pPr marL="8032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3pPr>
            <a:lvl4pPr marL="1339850" indent="-3159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4pPr>
            <a:lvl5pPr marL="1681163" indent="-3397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9pPr>
          </a:lstStyle>
          <a:p>
            <a:pPr marL="4515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00B050"/>
                </a:solidFill>
                <a:latin typeface="Calibri"/>
                <a:cs typeface="Arial" pitchFamily="34" charset="0"/>
              </a:rPr>
              <a:t>i-1, j  </a:t>
            </a:r>
            <a:r>
              <a:rPr lang="en-US" altLang="en-US" sz="3982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+ </a:t>
            </a:r>
            <a:r>
              <a:rPr lang="en-US" altLang="en-US" sz="3982" i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score(v</a:t>
            </a:r>
            <a:r>
              <a:rPr lang="en-US" altLang="en-US" sz="3982" i="1" kern="1200" baseline="-25000" dirty="0">
                <a:solidFill>
                  <a:srgbClr val="00B050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,-) </a:t>
            </a:r>
            <a:endParaRPr lang="en-US" altLang="en-US" sz="3982" kern="1200" dirty="0">
              <a:solidFill>
                <a:srgbClr val="00B050"/>
              </a:solidFill>
              <a:latin typeface="Calibri"/>
              <a:cs typeface="Arial" pitchFamily="34" charset="0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srgbClr val="0000FF"/>
                </a:solidFill>
                <a:latin typeface="Calibri"/>
                <a:cs typeface="Arial" pitchFamily="34" charset="0"/>
              </a:rPr>
              <a:t>, j-1 </a:t>
            </a:r>
            <a:r>
              <a:rPr lang="en-US" altLang="en-US" sz="3982" i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+ </a:t>
            </a:r>
            <a:r>
              <a:rPr lang="en-US" altLang="en-US" sz="3982" i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score(-,</a:t>
            </a:r>
            <a:r>
              <a:rPr lang="en-US" altLang="en-US" sz="3982" i="1" kern="12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w</a:t>
            </a:r>
            <a:r>
              <a:rPr lang="en-US" altLang="en-US" sz="3982" i="1" kern="1200" baseline="-25000" dirty="0" err="1">
                <a:solidFill>
                  <a:srgbClr val="0000FF"/>
                </a:solidFill>
                <a:latin typeface="Calibri"/>
                <a:cs typeface="Arial" pitchFamily="34" charset="0"/>
              </a:rPr>
              <a:t>j</a:t>
            </a:r>
            <a:r>
              <a:rPr lang="en-US" altLang="en-US" sz="3982" i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) </a:t>
            </a:r>
            <a:endParaRPr lang="en-US" altLang="en-US" sz="3982" kern="1200" dirty="0">
              <a:solidFill>
                <a:srgbClr val="0000FF"/>
              </a:solidFill>
              <a:latin typeface="Calibri"/>
              <a:cs typeface="Arial" pitchFamily="34" charset="0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srgbClr val="FF0000"/>
                </a:solidFill>
                <a:latin typeface="Calibri"/>
                <a:cs typeface="Arial" pitchFamily="34" charset="0"/>
              </a:rPr>
              <a:t>i-1, j-1</a:t>
            </a:r>
            <a:r>
              <a:rPr lang="en-US" altLang="en-US" sz="3982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+ 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score(</a:t>
            </a:r>
            <a:r>
              <a:rPr lang="en-US" altLang="en-US" sz="3982" i="1" kern="12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v</a:t>
            </a:r>
            <a:r>
              <a:rPr lang="en-US" altLang="en-US" sz="3982" i="1" kern="1200" baseline="-250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,w</a:t>
            </a:r>
            <a:r>
              <a:rPr lang="en-US" altLang="en-US" sz="3982" i="1" kern="1200" baseline="-25000" dirty="0" err="1">
                <a:solidFill>
                  <a:srgbClr val="FF0000"/>
                </a:solidFill>
                <a:latin typeface="Calibri"/>
                <a:cs typeface="Arial" pitchFamily="34" charset="0"/>
              </a:rPr>
              <a:t>j</a:t>
            </a:r>
            <a:r>
              <a:rPr lang="en-US" altLang="en-US" sz="3982" i="1" kern="1200" dirty="0">
                <a:solidFill>
                  <a:srgbClr val="FF0000"/>
                </a:solidFill>
                <a:latin typeface="Calibri"/>
                <a:cs typeface="Arial" pitchFamily="34" charset="0"/>
              </a:rPr>
              <a:t>) </a:t>
            </a:r>
            <a:endParaRPr lang="en-US" altLang="en-US" sz="3982" kern="1200" dirty="0">
              <a:solidFill>
                <a:srgbClr val="FF0000"/>
              </a:solidFill>
              <a:latin typeface="Calibri"/>
              <a:cs typeface="Arial" pitchFamily="34" charset="0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3982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654745" lvl="2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</p:txBody>
      </p:sp>
      <p:sp>
        <p:nvSpPr>
          <p:cNvPr id="79875" name="Title 8"/>
          <p:cNvSpPr>
            <a:spLocks noGrp="1"/>
          </p:cNvSpPr>
          <p:nvPr>
            <p:ph type="title"/>
          </p:nvPr>
        </p:nvSpPr>
        <p:spPr>
          <a:xfrm>
            <a:off x="518005" y="541867"/>
            <a:ext cx="12029440" cy="7586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+mn-lt"/>
                <a:cs typeface="Arial" pitchFamily="34" charset="0"/>
              </a:rPr>
              <a:t>Dynamic Programming Recurrence for the Alignment Graph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1937" y="3029412"/>
            <a:ext cx="260096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= max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7653" y="2748788"/>
            <a:ext cx="54186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7680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{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98" y="5264975"/>
            <a:ext cx="3948854" cy="448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318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1B0A-83E2-1749-BB3E-E0896F33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1" y="485289"/>
            <a:ext cx="11704320" cy="1625600"/>
          </a:xfrm>
        </p:spPr>
        <p:txBody>
          <a:bodyPr>
            <a:normAutofit fontScale="90000"/>
          </a:bodyPr>
          <a:lstStyle/>
          <a:p>
            <a:r>
              <a:rPr lang="en-US" dirty="0"/>
              <a:t>Further Strengthening Scoring with a Scoring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3548D-691F-8E4E-BFA9-4EF3FBB8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787" y="2237794"/>
            <a:ext cx="6827520" cy="6578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38E238-EE09-EA46-9264-D29F063A2922}"/>
              </a:ext>
            </a:extLst>
          </p:cNvPr>
          <p:cNvSpPr/>
          <p:nvPr/>
        </p:nvSpPr>
        <p:spPr>
          <a:xfrm>
            <a:off x="427635" y="2232447"/>
            <a:ext cx="4876800" cy="3769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Scoring matrix: </a:t>
            </a:r>
            <a:r>
              <a:rPr lang="en-US" sz="3982" dirty="0">
                <a:latin typeface="Optima"/>
                <a:cs typeface="Optima"/>
              </a:rPr>
              <a:t>Penalizes indels and matches/mismatches differently depending on individual symbols.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69DDA-8764-9049-84A5-64D6FF29CE9F}"/>
              </a:ext>
            </a:extLst>
          </p:cNvPr>
          <p:cNvSpPr/>
          <p:nvPr/>
        </p:nvSpPr>
        <p:spPr>
          <a:xfrm>
            <a:off x="427635" y="6695503"/>
            <a:ext cx="4876800" cy="19307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tx2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latin typeface="Optima"/>
                <a:cs typeface="Optima"/>
              </a:rPr>
              <a:t>How do you think this matrix was computed?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E19749-8E3F-4342-A21F-A5AAAE1BA10F}"/>
              </a:ext>
            </a:extLst>
          </p:cNvPr>
          <p:cNvSpPr/>
          <p:nvPr/>
        </p:nvSpPr>
        <p:spPr>
          <a:xfrm>
            <a:off x="7114814" y="1783155"/>
            <a:ext cx="5080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1" dirty="0">
                <a:latin typeface="Optima" panose="02000503060000020004" pitchFamily="2" charset="0"/>
              </a:rPr>
              <a:t>PAM250 (</a:t>
            </a:r>
            <a:r>
              <a:rPr lang="it-IT" sz="2000" b="1" i="1" dirty="0" err="1"/>
              <a:t>P</a:t>
            </a:r>
            <a:r>
              <a:rPr lang="it-IT" sz="2000" i="1" dirty="0" err="1"/>
              <a:t>ercent</a:t>
            </a:r>
            <a:r>
              <a:rPr lang="it-IT" sz="2000" i="1" dirty="0"/>
              <a:t> </a:t>
            </a:r>
            <a:r>
              <a:rPr lang="it-IT" sz="2000" b="1" i="1" dirty="0" err="1"/>
              <a:t>A</a:t>
            </a:r>
            <a:r>
              <a:rPr lang="it-IT" sz="2000" i="1" dirty="0" err="1"/>
              <a:t>ccepted</a:t>
            </a:r>
            <a:r>
              <a:rPr lang="it-IT" sz="2000" i="1" dirty="0"/>
              <a:t> </a:t>
            </a:r>
            <a:r>
              <a:rPr lang="it-IT" sz="2000" b="1" i="1" dirty="0" err="1"/>
              <a:t>M</a:t>
            </a:r>
            <a:r>
              <a:rPr lang="it-IT" sz="2000" i="1" dirty="0" err="1"/>
              <a:t>utations</a:t>
            </a:r>
            <a:r>
              <a:rPr lang="it-IT" sz="2000" i="1" dirty="0"/>
              <a:t>) </a:t>
            </a:r>
            <a:r>
              <a:rPr lang="en-US" sz="1991" dirty="0">
                <a:latin typeface="Optima" panose="02000503060000020004" pitchFamily="2" charset="0"/>
              </a:rPr>
              <a:t>matrix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4D00B57-759A-5844-8DD1-F7C7274FADEC}"/>
              </a:ext>
            </a:extLst>
          </p:cNvPr>
          <p:cNvSpPr/>
          <p:nvPr/>
        </p:nvSpPr>
        <p:spPr>
          <a:xfrm>
            <a:off x="427635" y="8971033"/>
            <a:ext cx="12143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highlight>
                  <a:srgbClr val="FFFF00"/>
                </a:highlight>
              </a:rPr>
              <a:t>The </a:t>
            </a:r>
            <a:r>
              <a:rPr lang="it-IT" sz="1600" dirty="0" err="1">
                <a:highlight>
                  <a:srgbClr val="FFFF00"/>
                </a:highlight>
              </a:rPr>
              <a:t>matrix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is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frequently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used</a:t>
            </a:r>
            <a:r>
              <a:rPr lang="it-IT" sz="1600" dirty="0">
                <a:highlight>
                  <a:srgbClr val="FFFF00"/>
                </a:highlight>
              </a:rPr>
              <a:t> to score </a:t>
            </a:r>
            <a:r>
              <a:rPr lang="it-IT" sz="1600" dirty="0" err="1">
                <a:highlight>
                  <a:srgbClr val="FFFF00"/>
                </a:highlight>
              </a:rPr>
              <a:t>aligned</a:t>
            </a:r>
            <a:r>
              <a:rPr lang="it-IT" sz="1600" dirty="0">
                <a:highlight>
                  <a:srgbClr val="FFFF00"/>
                </a:highlight>
              </a:rPr>
              <a:t> peptide </a:t>
            </a:r>
            <a:r>
              <a:rPr lang="it-IT" sz="1600" dirty="0" err="1">
                <a:highlight>
                  <a:srgbClr val="FFFF00"/>
                </a:highlight>
              </a:rPr>
              <a:t>sequences</a:t>
            </a:r>
            <a:r>
              <a:rPr lang="it-IT" sz="1600" dirty="0">
                <a:highlight>
                  <a:srgbClr val="FFFF00"/>
                </a:highlight>
              </a:rPr>
              <a:t> to </a:t>
            </a:r>
            <a:r>
              <a:rPr lang="it-IT" sz="1600" dirty="0" err="1">
                <a:highlight>
                  <a:srgbClr val="FFFF00"/>
                </a:highlight>
              </a:rPr>
              <a:t>determine</a:t>
            </a:r>
            <a:r>
              <a:rPr lang="it-IT" sz="1600" dirty="0">
                <a:highlight>
                  <a:srgbClr val="FFFF00"/>
                </a:highlight>
              </a:rPr>
              <a:t> the </a:t>
            </a:r>
            <a:r>
              <a:rPr lang="it-IT" sz="1600" dirty="0" err="1">
                <a:highlight>
                  <a:srgbClr val="FFFF00"/>
                </a:highlight>
              </a:rPr>
              <a:t>similarity</a:t>
            </a:r>
            <a:r>
              <a:rPr lang="it-IT" sz="1600" dirty="0">
                <a:highlight>
                  <a:srgbClr val="FFFF00"/>
                </a:highlight>
              </a:rPr>
              <a:t> of </a:t>
            </a:r>
            <a:r>
              <a:rPr lang="it-IT" sz="1600" dirty="0" err="1">
                <a:highlight>
                  <a:srgbClr val="FFFF00"/>
                </a:highlight>
              </a:rPr>
              <a:t>those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sequences</a:t>
            </a:r>
            <a:r>
              <a:rPr lang="it-IT" sz="1600" dirty="0">
                <a:highlight>
                  <a:srgbClr val="FFFF00"/>
                </a:highlight>
              </a:rPr>
              <a:t>. The </a:t>
            </a:r>
            <a:r>
              <a:rPr lang="it-IT" sz="1600" dirty="0" err="1">
                <a:highlight>
                  <a:srgbClr val="FFFF00"/>
                </a:highlight>
              </a:rPr>
              <a:t>numbers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given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above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were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derived</a:t>
            </a:r>
            <a:r>
              <a:rPr lang="it-IT" sz="1600" dirty="0">
                <a:highlight>
                  <a:srgbClr val="FFFF00"/>
                </a:highlight>
              </a:rPr>
              <a:t> from </a:t>
            </a:r>
            <a:r>
              <a:rPr lang="it-IT" sz="1600" dirty="0" err="1">
                <a:highlight>
                  <a:srgbClr val="FFFF00"/>
                </a:highlight>
              </a:rPr>
              <a:t>comparing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aligned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sequences</a:t>
            </a:r>
            <a:r>
              <a:rPr lang="it-IT" sz="1600" dirty="0">
                <a:highlight>
                  <a:srgbClr val="FFFF00"/>
                </a:highlight>
              </a:rPr>
              <a:t> of </a:t>
            </a:r>
            <a:r>
              <a:rPr lang="it-IT" sz="1600" dirty="0" err="1">
                <a:highlight>
                  <a:srgbClr val="FFFF00"/>
                </a:highlight>
              </a:rPr>
              <a:t>proteins</a:t>
            </a:r>
            <a:r>
              <a:rPr lang="it-IT" sz="1600" dirty="0">
                <a:highlight>
                  <a:srgbClr val="FFFF00"/>
                </a:highlight>
              </a:rPr>
              <a:t> with </a:t>
            </a:r>
            <a:r>
              <a:rPr lang="it-IT" sz="1600" dirty="0" err="1">
                <a:highlight>
                  <a:srgbClr val="FFFF00"/>
                </a:highlight>
              </a:rPr>
              <a:t>known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homology</a:t>
            </a:r>
            <a:r>
              <a:rPr lang="it-IT" sz="1600" dirty="0">
                <a:highlight>
                  <a:srgbClr val="FFFF00"/>
                </a:highlight>
              </a:rPr>
              <a:t> and </a:t>
            </a:r>
            <a:r>
              <a:rPr lang="it-IT" sz="1600" dirty="0" err="1">
                <a:highlight>
                  <a:srgbClr val="FFFF00"/>
                </a:highlight>
              </a:rPr>
              <a:t>determining</a:t>
            </a:r>
            <a:r>
              <a:rPr lang="it-IT" sz="1600" dirty="0">
                <a:highlight>
                  <a:srgbClr val="FFFF00"/>
                </a:highlight>
              </a:rPr>
              <a:t> the "</a:t>
            </a:r>
            <a:r>
              <a:rPr lang="it-IT" sz="1600" dirty="0" err="1">
                <a:highlight>
                  <a:srgbClr val="FFFF00"/>
                </a:highlight>
              </a:rPr>
              <a:t>accepted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point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mutations</a:t>
            </a:r>
            <a:r>
              <a:rPr lang="it-IT" sz="1600" dirty="0">
                <a:highlight>
                  <a:srgbClr val="FFFF00"/>
                </a:highlight>
              </a:rPr>
              <a:t>" (PAM) </a:t>
            </a:r>
            <a:r>
              <a:rPr lang="it-IT" sz="1600" dirty="0" err="1">
                <a:highlight>
                  <a:srgbClr val="FFFF00"/>
                </a:highlight>
              </a:rPr>
              <a:t>observed</a:t>
            </a:r>
            <a:r>
              <a:rPr lang="it-IT" sz="1600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35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Game to a 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103510" y="6935894"/>
            <a:ext cx="4314258" cy="14929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AT-GT</a:t>
            </a:r>
            <a:r>
              <a:rPr lang="en-US" sz="4551" b="1" spc="853" dirty="0">
                <a:solidFill>
                  <a:srgbClr val="00B050"/>
                </a:solidFill>
                <a:latin typeface="Courier"/>
                <a:cs typeface="Courier"/>
              </a:rPr>
              <a:t>T</a:t>
            </a:r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</a:t>
            </a:r>
            <a:r>
              <a:rPr lang="en-US" sz="4551" b="1" spc="853" dirty="0">
                <a:solidFill>
                  <a:srgbClr val="149B52"/>
                </a:solidFill>
                <a:latin typeface="Courier"/>
                <a:cs typeface="Courier"/>
              </a:rPr>
              <a:t>T</a:t>
            </a:r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</a:t>
            </a:r>
          </a:p>
          <a:p>
            <a:pPr algn="ctr"/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ATCGT</a:t>
            </a:r>
            <a:r>
              <a:rPr lang="en-US" sz="4551" b="1" spc="853" dirty="0">
                <a:solidFill>
                  <a:srgbClr val="149B52"/>
                </a:solidFill>
                <a:latin typeface="Courier"/>
                <a:cs typeface="Courier"/>
              </a:rPr>
              <a:t>-</a:t>
            </a:r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C</a:t>
            </a:r>
            <a:r>
              <a:rPr lang="en-US" sz="4551" b="1" spc="853" dirty="0">
                <a:solidFill>
                  <a:srgbClr val="149B52"/>
                </a:solidFill>
                <a:latin typeface="Courier"/>
                <a:cs typeface="Courier"/>
              </a:rPr>
              <a:t>-</a:t>
            </a:r>
            <a:r>
              <a:rPr lang="en-US" sz="4551" spc="853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C</a:t>
            </a:r>
          </a:p>
        </p:txBody>
      </p:sp>
      <p:sp>
        <p:nvSpPr>
          <p:cNvPr id="5" name="Rectangle 4"/>
          <p:cNvSpPr/>
          <p:nvPr/>
        </p:nvSpPr>
        <p:spPr>
          <a:xfrm>
            <a:off x="8901153" y="7369387"/>
            <a:ext cx="2313454" cy="705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82" b="1" dirty="0">
                <a:solidFill>
                  <a:srgbClr val="149B52"/>
                </a:solidFill>
                <a:latin typeface="Optima"/>
                <a:cs typeface="Optima"/>
              </a:rPr>
              <a:t>Deletions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7C8494-C1B3-A844-9171-2F8714A14E2B}"/>
              </a:ext>
            </a:extLst>
          </p:cNvPr>
          <p:cNvSpPr/>
          <p:nvPr/>
        </p:nvSpPr>
        <p:spPr>
          <a:xfrm>
            <a:off x="650240" y="2817707"/>
            <a:ext cx="11704320" cy="3769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dirty="0">
                <a:latin typeface="Optima"/>
                <a:cs typeface="Optima"/>
              </a:rPr>
              <a:t>Given two strings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, an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alignment</a:t>
            </a:r>
            <a:r>
              <a:rPr lang="en-US" sz="3982" dirty="0">
                <a:latin typeface="Optima"/>
                <a:cs typeface="Optima"/>
              </a:rPr>
              <a:t>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is a two-row matrix such that: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first row contains symbols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the second row contains symbols of </a:t>
            </a:r>
            <a:r>
              <a:rPr lang="en-US" sz="3982" i="1" dirty="0">
                <a:latin typeface="Optima"/>
                <a:cs typeface="Optima"/>
              </a:rPr>
              <a:t>w</a:t>
            </a:r>
            <a:endParaRPr lang="en-US" sz="3982" dirty="0"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each row may also contain </a:t>
            </a:r>
            <a:r>
              <a:rPr lang="en-US" sz="3982" b="1" dirty="0">
                <a:solidFill>
                  <a:schemeClr val="accent1"/>
                </a:solidFill>
                <a:latin typeface="Optima"/>
                <a:cs typeface="Optima"/>
              </a:rPr>
              <a:t>gap symbols</a:t>
            </a:r>
            <a:r>
              <a:rPr lang="en-US" sz="3982" dirty="0">
                <a:solidFill>
                  <a:schemeClr val="accent1"/>
                </a:solidFill>
                <a:latin typeface="Optima"/>
                <a:cs typeface="Optima"/>
              </a:rPr>
              <a:t> </a:t>
            </a:r>
            <a:r>
              <a:rPr lang="en-US" sz="3982" dirty="0">
                <a:latin typeface="Optima"/>
                <a:cs typeface="Optima"/>
              </a:rPr>
              <a:t>(“-”)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dirty="0">
                <a:latin typeface="Optima"/>
                <a:cs typeface="Optima"/>
              </a:rPr>
              <a:t>no column has two gap symbols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43254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C9DD-820A-2848-965E-25F8F801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0" y="136144"/>
            <a:ext cx="11704320" cy="1625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PAM              vs.             BLOSUM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89496A4-A8A0-D44B-A8F6-511C3FE5E88B}"/>
              </a:ext>
            </a:extLst>
          </p:cNvPr>
          <p:cNvSpPr/>
          <p:nvPr/>
        </p:nvSpPr>
        <p:spPr>
          <a:xfrm>
            <a:off x="1991360" y="4876800"/>
            <a:ext cx="8981440" cy="333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Rappresentano la distanza evolutiva tra aminoacidi</a:t>
            </a:r>
          </a:p>
        </p:txBody>
      </p:sp>
    </p:spTree>
    <p:extLst>
      <p:ext uri="{BB962C8B-B14F-4D97-AF65-F5344CB8AC3E}">
        <p14:creationId xmlns:p14="http://schemas.microsoft.com/office/powerpoint/2010/main" val="304720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C9DD-820A-2848-965E-25F8F801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0" y="136144"/>
            <a:ext cx="11704320" cy="1625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PAM              vs.             BLOSUM</a:t>
            </a:r>
          </a:p>
        </p:txBody>
      </p:sp>
      <p:sp>
        <p:nvSpPr>
          <p:cNvPr id="4" name="Rectangle 1027">
            <a:extLst>
              <a:ext uri="{FF2B5EF4-FFF2-40B4-BE49-F238E27FC236}">
                <a16:creationId xmlns:a16="http://schemas.microsoft.com/office/drawing/2014/main" id="{025CBD33-D834-C544-A20A-9169E5DA9E33}"/>
              </a:ext>
            </a:extLst>
          </p:cNvPr>
          <p:cNvSpPr txBox="1">
            <a:spLocks noChangeArrowheads="1"/>
          </p:cNvSpPr>
          <p:nvPr/>
        </p:nvSpPr>
        <p:spPr>
          <a:xfrm>
            <a:off x="130048" y="5932144"/>
            <a:ext cx="5650992" cy="36853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87672" indent="-487672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6623" indent="-406394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sz="32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it-IT" sz="2400" dirty="0"/>
              <a:t>Si confrontarono 71sequenze proteiche «vicine» (1979).</a:t>
            </a:r>
          </a:p>
          <a:p>
            <a:pPr>
              <a:lnSpc>
                <a:spcPct val="120000"/>
              </a:lnSpc>
            </a:pPr>
            <a:r>
              <a:rPr lang="it-IT" sz="2400" dirty="0"/>
              <a:t>Per ciascun aminoacido </a:t>
            </a:r>
            <a:r>
              <a:rPr lang="it-IT" sz="2400" i="1" dirty="0" err="1"/>
              <a:t>j</a:t>
            </a:r>
            <a:r>
              <a:rPr lang="it-IT" sz="2400" dirty="0"/>
              <a:t> si contano tutti i cambiamenti in un altro aminoacido </a:t>
            </a:r>
            <a:r>
              <a:rPr lang="it-IT" sz="2400" i="1" dirty="0"/>
              <a:t>k</a:t>
            </a:r>
            <a:r>
              <a:rPr lang="it-IT" sz="2400" dirty="0"/>
              <a:t>. Si normalizza la frequenza dividendo per il totale dei cambiamenti. </a:t>
            </a:r>
            <a:endParaRPr lang="it-IT" sz="32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>
              <a:lnSpc>
                <a:spcPct val="120000"/>
              </a:lnSpc>
            </a:pPr>
            <a:endParaRPr lang="en-US" sz="3200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A260E7E-C685-4347-B45C-93977000151A}"/>
              </a:ext>
            </a:extLst>
          </p:cNvPr>
          <p:cNvSpPr/>
          <p:nvPr/>
        </p:nvSpPr>
        <p:spPr>
          <a:xfrm>
            <a:off x="7888136" y="1300079"/>
            <a:ext cx="4396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/>
              <a:t>Blocks</a:t>
            </a:r>
            <a:r>
              <a:rPr lang="it-IT" sz="2400" dirty="0"/>
              <a:t> </a:t>
            </a:r>
            <a:r>
              <a:rPr lang="it-IT" sz="2400" dirty="0" err="1"/>
              <a:t>Substitution</a:t>
            </a:r>
            <a:r>
              <a:rPr lang="it-IT" sz="2400" dirty="0"/>
              <a:t> Matrix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198076-C520-074E-AD51-A3CAA68B304D}"/>
              </a:ext>
            </a:extLst>
          </p:cNvPr>
          <p:cNvSpPr/>
          <p:nvPr/>
        </p:nvSpPr>
        <p:spPr>
          <a:xfrm>
            <a:off x="329095" y="1300079"/>
            <a:ext cx="47875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solidFill>
                  <a:schemeClr val="tx1"/>
                </a:solidFill>
              </a:rPr>
              <a:t>percent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accepted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mutation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</a:p>
          <a:p>
            <a:endParaRPr lang="it-IT" sz="2400" dirty="0">
              <a:solidFill>
                <a:schemeClr val="tx1"/>
              </a:solidFill>
            </a:endParaRPr>
          </a:p>
          <a:p>
            <a:r>
              <a:rPr lang="it-IT" sz="2400" i="1" dirty="0" err="1">
                <a:solidFill>
                  <a:srgbClr val="FF0000"/>
                </a:solidFill>
              </a:rPr>
              <a:t>PAMx</a:t>
            </a:r>
            <a:r>
              <a:rPr lang="it-IT" sz="2400" i="1" dirty="0">
                <a:solidFill>
                  <a:srgbClr val="FF0000"/>
                </a:solidFill>
              </a:rPr>
              <a:t>: la probabilità con cui ogni aminoacido subisce x sostituzioni su 100 amino acidi (percentuale di mutazioni accettate).</a:t>
            </a:r>
          </a:p>
          <a:p>
            <a:endParaRPr lang="it-IT" sz="2400" i="1" dirty="0">
              <a:solidFill>
                <a:srgbClr val="FF0000"/>
              </a:solidFill>
            </a:endParaRPr>
          </a:p>
          <a:p>
            <a:endParaRPr lang="it-IT" sz="2400" i="1" dirty="0">
              <a:solidFill>
                <a:srgbClr val="FF0000"/>
              </a:solidFill>
            </a:endParaRPr>
          </a:p>
          <a:p>
            <a:r>
              <a:rPr lang="it-IT" sz="2400" dirty="0"/>
              <a:t>se si vogliono confrontare sequenze filogeneticamente vicine (si può ipotizzare un numero limitato di sostituzioni) sarà opportuno usare una matrice PAM a basso indice</a:t>
            </a:r>
            <a:endParaRPr lang="it-IT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35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C9DD-820A-2848-965E-25F8F801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0" y="136144"/>
            <a:ext cx="11704320" cy="1625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PAM              vs.             BLOSUM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A260E7E-C685-4347-B45C-93977000151A}"/>
              </a:ext>
            </a:extLst>
          </p:cNvPr>
          <p:cNvSpPr/>
          <p:nvPr/>
        </p:nvSpPr>
        <p:spPr>
          <a:xfrm>
            <a:off x="7888136" y="1300079"/>
            <a:ext cx="4396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/>
              <a:t>Blocks</a:t>
            </a:r>
            <a:r>
              <a:rPr lang="it-IT" sz="2400" dirty="0"/>
              <a:t> </a:t>
            </a:r>
            <a:r>
              <a:rPr lang="it-IT" sz="2400" dirty="0" err="1"/>
              <a:t>Substitution</a:t>
            </a:r>
            <a:r>
              <a:rPr lang="it-IT" sz="2400" dirty="0"/>
              <a:t> Matrix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198076-C520-074E-AD51-A3CAA68B304D}"/>
              </a:ext>
            </a:extLst>
          </p:cNvPr>
          <p:cNvSpPr/>
          <p:nvPr/>
        </p:nvSpPr>
        <p:spPr>
          <a:xfrm>
            <a:off x="329095" y="1300079"/>
            <a:ext cx="47875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solidFill>
                  <a:schemeClr val="tx1"/>
                </a:solidFill>
              </a:rPr>
              <a:t>percent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accepted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mutation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</a:p>
          <a:p>
            <a:endParaRPr lang="it-IT" sz="2400" dirty="0">
              <a:solidFill>
                <a:schemeClr val="tx1"/>
              </a:solidFill>
            </a:endParaRPr>
          </a:p>
          <a:p>
            <a:r>
              <a:rPr lang="it-IT" sz="2400" i="1" dirty="0" err="1">
                <a:solidFill>
                  <a:srgbClr val="FF0000"/>
                </a:solidFill>
              </a:rPr>
              <a:t>PAMx</a:t>
            </a:r>
            <a:r>
              <a:rPr lang="it-IT" sz="2400" i="1" dirty="0">
                <a:solidFill>
                  <a:srgbClr val="FF0000"/>
                </a:solidFill>
              </a:rPr>
              <a:t>: la probabilità con cui ogni aminoacido subisce x sostituzioni su 100 amino acidi (percentuale di mutazioni accettate).</a:t>
            </a:r>
          </a:p>
          <a:p>
            <a:endParaRPr lang="it-IT" sz="2400" i="1" dirty="0">
              <a:solidFill>
                <a:srgbClr val="FF0000"/>
              </a:solidFill>
            </a:endParaRPr>
          </a:p>
          <a:p>
            <a:endParaRPr lang="it-IT" sz="2400" i="1" dirty="0">
              <a:solidFill>
                <a:srgbClr val="FF0000"/>
              </a:solidFill>
            </a:endParaRPr>
          </a:p>
        </p:txBody>
      </p:sp>
      <p:pic>
        <p:nvPicPr>
          <p:cNvPr id="6" name="Immagine 5" descr="Immagine che contiene testo, schermata, bianco e nero, ricevuta&#10;&#10;Descrizione generata automaticamente">
            <a:extLst>
              <a:ext uri="{FF2B5EF4-FFF2-40B4-BE49-F238E27FC236}">
                <a16:creationId xmlns:a16="http://schemas.microsoft.com/office/drawing/2014/main" id="{EFD90EC4-0BBE-5846-8DE3-C60C2D387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85" y="4169156"/>
            <a:ext cx="11036300" cy="54483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CC42FE-E4C6-3B41-9F2F-1727A35F3BC4}"/>
              </a:ext>
            </a:extLst>
          </p:cNvPr>
          <p:cNvSpPr txBox="1"/>
          <p:nvPr/>
        </p:nvSpPr>
        <p:spPr>
          <a:xfrm>
            <a:off x="6568544" y="3385287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PAM1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A21ACC-527E-844C-B9A2-42B3535A36E3}"/>
              </a:ext>
            </a:extLst>
          </p:cNvPr>
          <p:cNvSpPr/>
          <p:nvPr/>
        </p:nvSpPr>
        <p:spPr>
          <a:xfrm>
            <a:off x="0" y="5234629"/>
            <a:ext cx="18654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in general,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gives</a:t>
            </a:r>
            <a:r>
              <a:rPr lang="it-IT" sz="2000" dirty="0"/>
              <a:t> the </a:t>
            </a:r>
            <a:r>
              <a:rPr lang="it-IT" sz="2000" dirty="0" err="1"/>
              <a:t>probability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the amino acid in </a:t>
            </a:r>
            <a:r>
              <a:rPr lang="it-IT" sz="2000" dirty="0" err="1">
                <a:solidFill>
                  <a:srgbClr val="FF0000"/>
                </a:solidFill>
              </a:rPr>
              <a:t>column</a:t>
            </a:r>
            <a:r>
              <a:rPr lang="it-IT" sz="2000" dirty="0">
                <a:solidFill>
                  <a:srgbClr val="FF0000"/>
                </a:solidFill>
              </a:rPr>
              <a:t> </a:t>
            </a:r>
            <a:r>
              <a:rPr lang="it-IT" sz="2000" dirty="0" err="1">
                <a:solidFill>
                  <a:srgbClr val="FF0000"/>
                </a:solidFill>
              </a:rPr>
              <a:t>j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be </a:t>
            </a:r>
            <a:r>
              <a:rPr lang="it-IT" sz="2000" dirty="0" err="1">
                <a:solidFill>
                  <a:srgbClr val="FF0000"/>
                </a:solidFill>
              </a:rPr>
              <a:t>replaced</a:t>
            </a:r>
            <a:r>
              <a:rPr lang="it-IT" sz="2000" dirty="0">
                <a:solidFill>
                  <a:srgbClr val="FF0000"/>
                </a:solidFill>
              </a:rPr>
              <a:t> by the amino acid in </a:t>
            </a:r>
            <a:r>
              <a:rPr lang="it-IT" sz="2000" dirty="0" err="1">
                <a:solidFill>
                  <a:srgbClr val="FF0000"/>
                </a:solidFill>
              </a:rPr>
              <a:t>row</a:t>
            </a:r>
            <a:r>
              <a:rPr lang="it-IT" sz="2000" dirty="0">
                <a:solidFill>
                  <a:srgbClr val="FF0000"/>
                </a:solidFill>
              </a:rPr>
              <a:t> i </a:t>
            </a:r>
            <a:r>
              <a:rPr lang="it-IT" sz="2000" dirty="0" err="1"/>
              <a:t>after</a:t>
            </a:r>
            <a:r>
              <a:rPr lang="it-IT" sz="2000" dirty="0"/>
              <a:t> a </a:t>
            </a:r>
            <a:r>
              <a:rPr lang="it-IT" sz="2000" dirty="0" err="1"/>
              <a:t>given</a:t>
            </a:r>
            <a:r>
              <a:rPr lang="it-IT" sz="2000" dirty="0"/>
              <a:t> </a:t>
            </a:r>
            <a:r>
              <a:rPr lang="it-IT" sz="2000" dirty="0" err="1"/>
              <a:t>evolutionary</a:t>
            </a:r>
            <a:r>
              <a:rPr lang="it-IT" sz="2000" dirty="0"/>
              <a:t> </a:t>
            </a:r>
            <a:r>
              <a:rPr lang="it-IT" sz="2000" dirty="0" err="1"/>
              <a:t>interval</a:t>
            </a:r>
            <a:endParaRPr lang="it-IT" sz="2000" dirty="0"/>
          </a:p>
          <a:p>
            <a:r>
              <a:rPr lang="it-IT" sz="2000" dirty="0"/>
              <a:t>(qui 1PAM)</a:t>
            </a:r>
          </a:p>
        </p:txBody>
      </p:sp>
    </p:spTree>
    <p:extLst>
      <p:ext uri="{BB962C8B-B14F-4D97-AF65-F5344CB8AC3E}">
        <p14:creationId xmlns:p14="http://schemas.microsoft.com/office/powerpoint/2010/main" val="1023717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C9DD-820A-2848-965E-25F8F801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0" y="136144"/>
            <a:ext cx="11704320" cy="1625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PAM              vs.             BLOSUM</a:t>
            </a:r>
          </a:p>
        </p:txBody>
      </p:sp>
      <p:sp>
        <p:nvSpPr>
          <p:cNvPr id="5" name="Rectangle 1027">
            <a:extLst>
              <a:ext uri="{FF2B5EF4-FFF2-40B4-BE49-F238E27FC236}">
                <a16:creationId xmlns:a16="http://schemas.microsoft.com/office/drawing/2014/main" id="{8C05B821-AD8A-964F-8EEA-46ECCF993BC2}"/>
              </a:ext>
            </a:extLst>
          </p:cNvPr>
          <p:cNvSpPr txBox="1">
            <a:spLocks noChangeArrowheads="1"/>
          </p:cNvSpPr>
          <p:nvPr/>
        </p:nvSpPr>
        <p:spPr>
          <a:xfrm>
            <a:off x="6630416" y="4081964"/>
            <a:ext cx="6244336" cy="5671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87672" indent="-487672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6623" indent="-406394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it-IT" sz="3200" dirty="0" err="1"/>
              <a:t>Based</a:t>
            </a:r>
            <a:r>
              <a:rPr lang="it-IT" sz="3200" dirty="0"/>
              <a:t> on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alignments</a:t>
            </a:r>
            <a:r>
              <a:rPr lang="it-IT" sz="3200" dirty="0"/>
              <a:t>. </a:t>
            </a:r>
          </a:p>
          <a:p>
            <a:pPr>
              <a:lnSpc>
                <a:spcPct val="120000"/>
              </a:lnSpc>
            </a:pPr>
            <a:r>
              <a:rPr lang="it-IT" sz="3200" dirty="0" err="1"/>
              <a:t>Based</a:t>
            </a:r>
            <a:r>
              <a:rPr lang="it-IT" sz="3200" dirty="0"/>
              <a:t> on </a:t>
            </a:r>
            <a:r>
              <a:rPr lang="it-IT" sz="3200" dirty="0" err="1"/>
              <a:t>observed</a:t>
            </a:r>
            <a:r>
              <a:rPr lang="it-IT" sz="3200" dirty="0"/>
              <a:t> </a:t>
            </a:r>
            <a:r>
              <a:rPr lang="it-IT" sz="3200" dirty="0" err="1"/>
              <a:t>alignments</a:t>
            </a:r>
            <a:r>
              <a:rPr lang="it-IT" sz="3200" dirty="0"/>
              <a:t>; </a:t>
            </a:r>
            <a:r>
              <a:rPr lang="it-IT" sz="3200" dirty="0" err="1"/>
              <a:t>they</a:t>
            </a:r>
            <a:r>
              <a:rPr lang="it-IT" sz="3200" dirty="0"/>
              <a:t> are </a:t>
            </a:r>
            <a:r>
              <a:rPr lang="it-IT" sz="3200" dirty="0" err="1"/>
              <a:t>not</a:t>
            </a:r>
            <a:r>
              <a:rPr lang="it-IT" sz="3200" dirty="0"/>
              <a:t> </a:t>
            </a:r>
            <a:r>
              <a:rPr lang="it-IT" sz="3200" dirty="0" err="1"/>
              <a:t>extrapolated</a:t>
            </a:r>
            <a:r>
              <a:rPr lang="it-IT" sz="3200" dirty="0"/>
              <a:t> from </a:t>
            </a:r>
            <a:r>
              <a:rPr lang="it-IT" sz="3200" dirty="0" err="1"/>
              <a:t>comparisons</a:t>
            </a:r>
            <a:r>
              <a:rPr lang="it-IT" sz="3200" dirty="0"/>
              <a:t> of </a:t>
            </a:r>
            <a:r>
              <a:rPr lang="it-IT" sz="3200" dirty="0" err="1"/>
              <a:t>closely</a:t>
            </a:r>
            <a:r>
              <a:rPr lang="it-IT" sz="3200" dirty="0"/>
              <a:t> </a:t>
            </a:r>
            <a:r>
              <a:rPr lang="it-IT" sz="3200" dirty="0" err="1"/>
              <a:t>related</a:t>
            </a:r>
            <a:r>
              <a:rPr lang="it-IT" sz="3200" dirty="0"/>
              <a:t> </a:t>
            </a:r>
            <a:r>
              <a:rPr lang="it-IT" sz="3200" dirty="0" err="1"/>
              <a:t>proteins</a:t>
            </a:r>
            <a:r>
              <a:rPr lang="it-IT" sz="3200" dirty="0"/>
              <a:t>. </a:t>
            </a:r>
            <a:endParaRPr lang="it-IT" sz="32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it-IT" sz="3200" b="1" dirty="0" err="1"/>
              <a:t>Larger</a:t>
            </a:r>
            <a:r>
              <a:rPr lang="it-IT" sz="3200" b="1" dirty="0"/>
              <a:t> </a:t>
            </a:r>
            <a:r>
              <a:rPr lang="it-IT" sz="3200" b="1" dirty="0" err="1"/>
              <a:t>numbers</a:t>
            </a:r>
            <a:r>
              <a:rPr lang="it-IT" sz="3200" b="1" dirty="0"/>
              <a:t> </a:t>
            </a:r>
            <a:r>
              <a:rPr lang="it-IT" sz="3200" dirty="0"/>
              <a:t>in </a:t>
            </a:r>
            <a:r>
              <a:rPr lang="it-IT" sz="3200" dirty="0" err="1"/>
              <a:t>matrices</a:t>
            </a:r>
            <a:r>
              <a:rPr lang="it-IT" sz="3200" dirty="0"/>
              <a:t> </a:t>
            </a:r>
            <a:r>
              <a:rPr lang="it-IT" sz="3200" dirty="0" err="1"/>
              <a:t>naming</a:t>
            </a:r>
            <a:r>
              <a:rPr lang="it-IT" sz="3200" dirty="0"/>
              <a:t> </a:t>
            </a:r>
            <a:r>
              <a:rPr lang="it-IT" sz="3200" dirty="0" err="1"/>
              <a:t>scheme</a:t>
            </a:r>
            <a:r>
              <a:rPr lang="it-IT" sz="3200" dirty="0"/>
              <a:t> </a:t>
            </a:r>
            <a:r>
              <a:rPr lang="it-IT" sz="3200" dirty="0" err="1"/>
              <a:t>denote</a:t>
            </a:r>
            <a:r>
              <a:rPr lang="it-IT" sz="3200" dirty="0"/>
              <a:t> </a:t>
            </a:r>
            <a:r>
              <a:rPr lang="it-IT" sz="3200" b="1" dirty="0" err="1"/>
              <a:t>higher</a:t>
            </a:r>
            <a:r>
              <a:rPr lang="it-IT" sz="3200" b="1" dirty="0"/>
              <a:t> </a:t>
            </a:r>
            <a:r>
              <a:rPr lang="it-IT" sz="3200" b="1" dirty="0" err="1"/>
              <a:t>sequence</a:t>
            </a:r>
            <a:r>
              <a:rPr lang="it-IT" sz="3200" b="1" dirty="0"/>
              <a:t> </a:t>
            </a:r>
            <a:r>
              <a:rPr lang="it-IT" sz="3200" b="1" dirty="0" err="1"/>
              <a:t>similarity</a:t>
            </a:r>
            <a:r>
              <a:rPr lang="it-IT" sz="3200" b="1" dirty="0"/>
              <a:t>,</a:t>
            </a:r>
            <a:r>
              <a:rPr lang="it-IT" sz="3200" dirty="0"/>
              <a:t> </a:t>
            </a:r>
            <a:r>
              <a:rPr lang="it-IT" sz="3200" dirty="0" err="1"/>
              <a:t>therefore</a:t>
            </a:r>
            <a:r>
              <a:rPr lang="it-IT" sz="3200" dirty="0"/>
              <a:t> </a:t>
            </a:r>
            <a:r>
              <a:rPr lang="it-IT" sz="3200" b="1" dirty="0" err="1"/>
              <a:t>smaller</a:t>
            </a:r>
            <a:r>
              <a:rPr lang="it-IT" sz="3200" b="1" dirty="0"/>
              <a:t> </a:t>
            </a:r>
            <a:r>
              <a:rPr lang="it-IT" sz="3200" b="1" dirty="0" err="1"/>
              <a:t>evolutionary</a:t>
            </a:r>
            <a:r>
              <a:rPr lang="it-IT" sz="3200" b="1" dirty="0"/>
              <a:t> </a:t>
            </a:r>
            <a:r>
              <a:rPr lang="it-IT" sz="3200" b="1" dirty="0" err="1"/>
              <a:t>distance</a:t>
            </a:r>
            <a:r>
              <a:rPr lang="it-IT" sz="3200" dirty="0"/>
              <a:t>.</a:t>
            </a:r>
            <a:endParaRPr lang="it-IT" sz="3200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A260E7E-C685-4347-B45C-93977000151A}"/>
              </a:ext>
            </a:extLst>
          </p:cNvPr>
          <p:cNvSpPr/>
          <p:nvPr/>
        </p:nvSpPr>
        <p:spPr>
          <a:xfrm>
            <a:off x="7888136" y="1300079"/>
            <a:ext cx="4396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/>
              <a:t>Blocks</a:t>
            </a:r>
            <a:r>
              <a:rPr lang="it-IT" sz="2400" dirty="0"/>
              <a:t> </a:t>
            </a:r>
            <a:r>
              <a:rPr lang="it-IT" sz="2400" dirty="0" err="1"/>
              <a:t>Substitution</a:t>
            </a:r>
            <a:r>
              <a:rPr lang="it-IT" sz="2400" dirty="0"/>
              <a:t> Matrix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A198076-C520-074E-AD51-A3CAA68B304D}"/>
              </a:ext>
            </a:extLst>
          </p:cNvPr>
          <p:cNvSpPr/>
          <p:nvPr/>
        </p:nvSpPr>
        <p:spPr>
          <a:xfrm>
            <a:off x="329095" y="1300079"/>
            <a:ext cx="47875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err="1">
                <a:solidFill>
                  <a:schemeClr val="tx1"/>
                </a:solidFill>
              </a:rPr>
              <a:t>percent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accepted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mutation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</a:p>
          <a:p>
            <a:endParaRPr lang="it-IT" sz="2400" dirty="0">
              <a:solidFill>
                <a:schemeClr val="tx1"/>
              </a:solidFill>
            </a:endParaRPr>
          </a:p>
          <a:p>
            <a:r>
              <a:rPr lang="it-IT" sz="2400" i="1" dirty="0" err="1">
                <a:solidFill>
                  <a:srgbClr val="FF0000"/>
                </a:solidFill>
              </a:rPr>
              <a:t>PAMx</a:t>
            </a:r>
            <a:r>
              <a:rPr lang="it-IT" sz="2400" i="1" dirty="0">
                <a:solidFill>
                  <a:srgbClr val="FF0000"/>
                </a:solidFill>
              </a:rPr>
              <a:t>: la probabilità con cui ogni aminoacido subisce x sostituzioni su 100 amino acidi (percentuale di mutazioni accettate).</a:t>
            </a:r>
          </a:p>
          <a:p>
            <a:endParaRPr lang="it-IT" sz="2400" i="1" dirty="0">
              <a:solidFill>
                <a:srgbClr val="FF0000"/>
              </a:solidFill>
            </a:endParaRPr>
          </a:p>
          <a:p>
            <a:endParaRPr lang="it-IT" sz="2400" i="1" dirty="0">
              <a:solidFill>
                <a:srgbClr val="FF0000"/>
              </a:solidFill>
            </a:endParaRPr>
          </a:p>
          <a:p>
            <a:r>
              <a:rPr lang="it-IT" sz="2400" dirty="0"/>
              <a:t>se si vogliono confrontare sequenze filogeneticamente vicine (si può ipotizzare un numero limitato di sostituzioni) sarà opportuno usare una matrice PAM a basso indice</a:t>
            </a:r>
            <a:endParaRPr lang="it-IT" sz="2400" i="1" dirty="0">
              <a:solidFill>
                <a:srgbClr val="FF0000"/>
              </a:solidFill>
            </a:endParaRPr>
          </a:p>
        </p:txBody>
      </p:sp>
      <p:sp>
        <p:nvSpPr>
          <p:cNvPr id="9" name="Rectangle 1027">
            <a:extLst>
              <a:ext uri="{FF2B5EF4-FFF2-40B4-BE49-F238E27FC236}">
                <a16:creationId xmlns:a16="http://schemas.microsoft.com/office/drawing/2014/main" id="{270992C3-5A1C-E84E-98B1-32778228C9A4}"/>
              </a:ext>
            </a:extLst>
          </p:cNvPr>
          <p:cNvSpPr txBox="1">
            <a:spLocks noChangeArrowheads="1"/>
          </p:cNvSpPr>
          <p:nvPr/>
        </p:nvSpPr>
        <p:spPr>
          <a:xfrm>
            <a:off x="130048" y="5515005"/>
            <a:ext cx="5650992" cy="36853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87672" indent="-487672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6623" indent="-406394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endParaRPr lang="en-US" sz="320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it-IT" sz="3200" dirty="0" err="1"/>
              <a:t>Based</a:t>
            </a:r>
            <a:r>
              <a:rPr lang="it-IT" sz="3200" dirty="0"/>
              <a:t> on </a:t>
            </a:r>
            <a:r>
              <a:rPr lang="it-IT" sz="3200" b="1" dirty="0"/>
              <a:t>global </a:t>
            </a:r>
            <a:r>
              <a:rPr lang="it-IT" sz="3200" b="1" dirty="0" err="1"/>
              <a:t>alignments</a:t>
            </a:r>
            <a:r>
              <a:rPr lang="it-IT" sz="3200" b="1" dirty="0"/>
              <a:t> </a:t>
            </a:r>
            <a:r>
              <a:rPr lang="it-IT" sz="3200" dirty="0"/>
              <a:t>of </a:t>
            </a:r>
            <a:r>
              <a:rPr lang="it-IT" sz="3200" dirty="0" err="1"/>
              <a:t>closely</a:t>
            </a:r>
            <a:r>
              <a:rPr lang="it-IT" sz="3200" dirty="0"/>
              <a:t> </a:t>
            </a:r>
            <a:r>
              <a:rPr lang="it-IT" sz="3200" dirty="0" err="1"/>
              <a:t>related</a:t>
            </a:r>
            <a:r>
              <a:rPr lang="it-IT" sz="3200" dirty="0"/>
              <a:t> </a:t>
            </a:r>
            <a:r>
              <a:rPr lang="it-IT" sz="3200" dirty="0" err="1"/>
              <a:t>proteins</a:t>
            </a:r>
            <a:r>
              <a:rPr lang="it-IT" sz="3200" dirty="0"/>
              <a:t> </a:t>
            </a:r>
            <a:r>
              <a:rPr lang="it-IT" sz="2400" dirty="0"/>
              <a:t>(</a:t>
            </a:r>
            <a:r>
              <a:rPr lang="it-IT" sz="2400" dirty="0" err="1"/>
              <a:t>Derived</a:t>
            </a:r>
            <a:r>
              <a:rPr lang="it-IT" sz="2400" dirty="0"/>
              <a:t> from </a:t>
            </a:r>
            <a:r>
              <a:rPr lang="it-IT" sz="2400" dirty="0" err="1"/>
              <a:t>phylogenetic</a:t>
            </a:r>
            <a:r>
              <a:rPr lang="it-IT" sz="2400" dirty="0"/>
              <a:t> </a:t>
            </a:r>
            <a:r>
              <a:rPr lang="it-IT" sz="2400" dirty="0" err="1"/>
              <a:t>trees</a:t>
            </a:r>
            <a:r>
              <a:rPr lang="it-IT" sz="2400" dirty="0"/>
              <a:t>).</a:t>
            </a:r>
          </a:p>
          <a:p>
            <a:pPr>
              <a:lnSpc>
                <a:spcPct val="120000"/>
              </a:lnSpc>
            </a:pPr>
            <a:r>
              <a:rPr lang="it-IT" sz="3200" b="1" dirty="0" err="1"/>
              <a:t>Higher</a:t>
            </a:r>
            <a:r>
              <a:rPr lang="it-IT" sz="3200" b="1" dirty="0"/>
              <a:t> </a:t>
            </a:r>
            <a:r>
              <a:rPr lang="it-IT" sz="3200" b="1" dirty="0" err="1"/>
              <a:t>numbers</a:t>
            </a:r>
            <a:r>
              <a:rPr lang="it-IT" sz="3200" b="1" dirty="0"/>
              <a:t> </a:t>
            </a:r>
            <a:r>
              <a:rPr lang="it-IT" sz="3200" dirty="0"/>
              <a:t>in </a:t>
            </a:r>
            <a:r>
              <a:rPr lang="it-IT" sz="3200" dirty="0" err="1"/>
              <a:t>matrices</a:t>
            </a:r>
            <a:r>
              <a:rPr lang="it-IT" sz="3200" dirty="0"/>
              <a:t> </a:t>
            </a:r>
            <a:r>
              <a:rPr lang="it-IT" sz="3200" dirty="0" err="1"/>
              <a:t>naming</a:t>
            </a:r>
            <a:r>
              <a:rPr lang="it-IT" sz="3200" dirty="0"/>
              <a:t> </a:t>
            </a:r>
            <a:r>
              <a:rPr lang="it-IT" sz="3200" dirty="0" err="1"/>
              <a:t>scheme</a:t>
            </a:r>
            <a:r>
              <a:rPr lang="it-IT" sz="3200" dirty="0"/>
              <a:t> </a:t>
            </a:r>
            <a:r>
              <a:rPr lang="it-IT" sz="3200" dirty="0" err="1"/>
              <a:t>denote</a:t>
            </a:r>
            <a:r>
              <a:rPr lang="it-IT" sz="3200" dirty="0"/>
              <a:t> </a:t>
            </a:r>
            <a:r>
              <a:rPr lang="it-IT" sz="3200" b="1" dirty="0" err="1"/>
              <a:t>larger</a:t>
            </a:r>
            <a:r>
              <a:rPr lang="it-IT" sz="3200" b="1" dirty="0"/>
              <a:t> </a:t>
            </a:r>
            <a:r>
              <a:rPr lang="it-IT" sz="3200" b="1" dirty="0" err="1"/>
              <a:t>evolutionary</a:t>
            </a:r>
            <a:r>
              <a:rPr lang="it-IT" sz="3200" b="1" dirty="0"/>
              <a:t> </a:t>
            </a:r>
            <a:r>
              <a:rPr lang="it-IT" sz="3200" b="1" dirty="0" err="1"/>
              <a:t>distance</a:t>
            </a:r>
            <a:r>
              <a:rPr lang="it-IT" sz="3200" dirty="0"/>
              <a:t>.</a:t>
            </a:r>
          </a:p>
          <a:p>
            <a:pPr>
              <a:lnSpc>
                <a:spcPct val="120000"/>
              </a:lnSpc>
            </a:pPr>
            <a:endParaRPr lang="it-IT" sz="32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>
              <a:lnSpc>
                <a:spcPct val="120000"/>
              </a:lnSpc>
            </a:pPr>
            <a:endParaRPr lang="en-US" sz="3200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DFCF67C-453C-4046-B82F-F754552BCE13}"/>
              </a:ext>
            </a:extLst>
          </p:cNvPr>
          <p:cNvSpPr/>
          <p:nvPr/>
        </p:nvSpPr>
        <p:spPr>
          <a:xfrm>
            <a:off x="8209899" y="1761744"/>
            <a:ext cx="3753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i="1" dirty="0" err="1">
                <a:solidFill>
                  <a:srgbClr val="FF0000"/>
                </a:solidFill>
              </a:rPr>
              <a:t>BLOSUMx</a:t>
            </a:r>
            <a:r>
              <a:rPr lang="it-IT" sz="1800" i="1" dirty="0">
                <a:solidFill>
                  <a:srgbClr val="FF0000"/>
                </a:solidFill>
              </a:rPr>
              <a:t>: </a:t>
            </a:r>
            <a:r>
              <a:rPr lang="it-IT" sz="1800" dirty="0">
                <a:solidFill>
                  <a:srgbClr val="FF0000"/>
                </a:solidFill>
              </a:rPr>
              <a:t>osservo sequenze con almeno x% identità e valuto la «distanza» tra le altre.</a:t>
            </a:r>
          </a:p>
        </p:txBody>
      </p:sp>
    </p:spTree>
    <p:extLst>
      <p:ext uri="{BB962C8B-B14F-4D97-AF65-F5344CB8AC3E}">
        <p14:creationId xmlns:p14="http://schemas.microsoft.com/office/powerpoint/2010/main" val="2096597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FD4D431-4A41-F744-8C6E-1BD55E195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6365"/>
            <a:ext cx="12723856" cy="6548162"/>
          </a:xfr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4B3083E-BAC0-5D47-99CE-3E8A8FED6F77}"/>
              </a:ext>
            </a:extLst>
          </p:cNvPr>
          <p:cNvSpPr/>
          <p:nvPr/>
        </p:nvSpPr>
        <p:spPr>
          <a:xfrm>
            <a:off x="471424" y="759982"/>
            <a:ext cx="36982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i="1" dirty="0" err="1">
                <a:solidFill>
                  <a:srgbClr val="FF0000"/>
                </a:solidFill>
              </a:rPr>
              <a:t>PAMx</a:t>
            </a:r>
            <a:r>
              <a:rPr lang="it-IT" sz="1600" i="1" dirty="0">
                <a:solidFill>
                  <a:srgbClr val="FF0000"/>
                </a:solidFill>
              </a:rPr>
              <a:t>: la probabilità con cui ogni aminoacido subisce x sostituzioni su 100 amino acidi (percentuale di mutazioni accettate).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968C354-3888-974B-8FC2-55445B7597DC}"/>
              </a:ext>
            </a:extLst>
          </p:cNvPr>
          <p:cNvSpPr/>
          <p:nvPr/>
        </p:nvSpPr>
        <p:spPr>
          <a:xfrm>
            <a:off x="6502400" y="612487"/>
            <a:ext cx="3753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i="1" dirty="0" err="1">
                <a:solidFill>
                  <a:srgbClr val="FF0000"/>
                </a:solidFill>
              </a:rPr>
              <a:t>BLOSUMx</a:t>
            </a:r>
            <a:r>
              <a:rPr lang="it-IT" sz="1800" i="1" dirty="0">
                <a:solidFill>
                  <a:srgbClr val="FF0000"/>
                </a:solidFill>
              </a:rPr>
              <a:t>: </a:t>
            </a:r>
            <a:r>
              <a:rPr lang="it-IT" sz="1800" dirty="0">
                <a:solidFill>
                  <a:srgbClr val="FF0000"/>
                </a:solidFill>
              </a:rPr>
              <a:t>osservando sequenze con almeno x% identità e valuto la «distanza» tra le altre.</a:t>
            </a:r>
          </a:p>
        </p:txBody>
      </p:sp>
    </p:spTree>
    <p:extLst>
      <p:ext uri="{BB962C8B-B14F-4D97-AF65-F5344CB8AC3E}">
        <p14:creationId xmlns:p14="http://schemas.microsoft.com/office/powerpoint/2010/main" val="1665345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13FB31A5-5605-9343-9792-CAE951123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392" y="260280"/>
            <a:ext cx="13509584" cy="9233040"/>
          </a:xfrm>
        </p:spPr>
      </p:pic>
    </p:spTree>
    <p:extLst>
      <p:ext uri="{BB962C8B-B14F-4D97-AF65-F5344CB8AC3E}">
        <p14:creationId xmlns:p14="http://schemas.microsoft.com/office/powerpoint/2010/main" val="1692316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C9DD-820A-2848-965E-25F8F801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Quick Aside About the BLOSUM Scoring Matrices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D6D87-DA61-E442-BE17-8FDCAF867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7" y="2275841"/>
            <a:ext cx="7857067" cy="653755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6870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C0A2-624D-2449-BDEE-63DA7B0E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Strengthening Global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0C6E4-9010-0048-B338-AD8605EBA46F}"/>
              </a:ext>
            </a:extLst>
          </p:cNvPr>
          <p:cNvSpPr/>
          <p:nvPr/>
        </p:nvSpPr>
        <p:spPr>
          <a:xfrm>
            <a:off x="650240" y="2492587"/>
            <a:ext cx="11704320" cy="3769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Global Alignment Problem: </a:t>
            </a:r>
            <a:r>
              <a:rPr lang="en-US" sz="3982" i="1" dirty="0">
                <a:latin typeface="Optima"/>
                <a:cs typeface="Optima"/>
              </a:rPr>
              <a:t>Find a highest-scoring alignment of two strings.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 </a:t>
            </a:r>
            <a:r>
              <a:rPr lang="en-US" sz="3982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and a scoring matrix.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An alignment of the strings with maximum alignment score </a:t>
            </a:r>
            <a:r>
              <a:rPr lang="en-US" sz="3982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according to the scoring matrix.</a:t>
            </a:r>
            <a:endParaRPr lang="en-US" sz="5120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EF82D8-D2C8-A246-93B8-911C06D9E785}"/>
              </a:ext>
            </a:extLst>
          </p:cNvPr>
          <p:cNvSpPr/>
          <p:nvPr/>
        </p:nvSpPr>
        <p:spPr>
          <a:xfrm>
            <a:off x="650240" y="6775779"/>
            <a:ext cx="11704320" cy="705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tx2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latin typeface="Optima"/>
                <a:cs typeface="Optima"/>
              </a:rPr>
              <a:t>How does this change the alignment graph?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42623988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C0A2-624D-2449-BDEE-63DA7B0E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Strengthening Global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0C6E4-9010-0048-B338-AD8605EBA46F}"/>
              </a:ext>
            </a:extLst>
          </p:cNvPr>
          <p:cNvSpPr/>
          <p:nvPr/>
        </p:nvSpPr>
        <p:spPr>
          <a:xfrm>
            <a:off x="650240" y="2492587"/>
            <a:ext cx="11704320" cy="3769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Global Alignment Problem: </a:t>
            </a:r>
            <a:r>
              <a:rPr lang="en-US" sz="3982" i="1" dirty="0">
                <a:latin typeface="Optima"/>
                <a:cs typeface="Optima"/>
              </a:rPr>
              <a:t>Find a highest-scoring alignment of two strings.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 </a:t>
            </a:r>
            <a:r>
              <a:rPr lang="en-US" sz="3982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and a scoring matrix.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An alignment of the strings with maximum alignment score </a:t>
            </a:r>
            <a:r>
              <a:rPr lang="en-US" sz="3982" dirty="0">
                <a:solidFill>
                  <a:schemeClr val="bg1">
                    <a:lumMod val="50000"/>
                  </a:schemeClr>
                </a:solidFill>
                <a:latin typeface="Optima"/>
                <a:cs typeface="Optima"/>
              </a:rPr>
              <a:t>according to the scoring matrix.</a:t>
            </a:r>
            <a:endParaRPr lang="en-US" sz="5120" dirty="0">
              <a:solidFill>
                <a:schemeClr val="bg1">
                  <a:lumMod val="50000"/>
                </a:schemeClr>
              </a:solidFill>
              <a:latin typeface="Optima"/>
              <a:cs typeface="Optim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EF82D8-D2C8-A246-93B8-911C06D9E785}"/>
              </a:ext>
            </a:extLst>
          </p:cNvPr>
          <p:cNvSpPr/>
          <p:nvPr/>
        </p:nvSpPr>
        <p:spPr>
          <a:xfrm>
            <a:off x="650240" y="6775779"/>
            <a:ext cx="11704320" cy="13179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latin typeface="Optima"/>
                <a:cs typeface="Optima"/>
              </a:rPr>
              <a:t>Every edge simply gets weighted with the cost of the corresponding scoring matrix value.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754866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2AA5-BDB2-C64F-87A2-E98FE086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Summarizing our Global Alignment Algorithm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101BE-78B3-0642-B8E4-992BA2A260EC}"/>
              </a:ext>
            </a:extLst>
          </p:cNvPr>
          <p:cNvSpPr/>
          <p:nvPr/>
        </p:nvSpPr>
        <p:spPr>
          <a:xfrm>
            <a:off x="650240" y="2492587"/>
            <a:ext cx="11704320" cy="3769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31509" indent="-731509" algn="l">
              <a:buFont typeface="+mj-lt"/>
              <a:buAutoNum type="arabicPeriod"/>
            </a:pPr>
            <a:r>
              <a:rPr lang="en-US" sz="3982" dirty="0">
                <a:latin typeface="Optima"/>
                <a:cs typeface="Optima"/>
              </a:rPr>
              <a:t>Form a 2-D array using the recurrence relation for dynamic programming.</a:t>
            </a:r>
          </a:p>
          <a:p>
            <a:pPr marL="731509" indent="-731509" algn="l">
              <a:buFont typeface="+mj-lt"/>
              <a:buAutoNum type="arabicPeriod"/>
            </a:pPr>
            <a:r>
              <a:rPr lang="en-US" sz="3982" dirty="0">
                <a:latin typeface="Optima"/>
                <a:cs typeface="Optima"/>
              </a:rPr>
              <a:t>Create array containing “backtracking pointers”.</a:t>
            </a:r>
          </a:p>
          <a:p>
            <a:pPr marL="731509" indent="-731509" algn="l">
              <a:buFont typeface="+mj-lt"/>
              <a:buAutoNum type="arabicPeriod"/>
            </a:pPr>
            <a:r>
              <a:rPr lang="en-US" sz="3982" dirty="0">
                <a:latin typeface="Optima"/>
                <a:cs typeface="Optima"/>
              </a:rPr>
              <a:t>After reaching the sink, backtrack to source to produce a maximum-weight path.</a:t>
            </a:r>
          </a:p>
          <a:p>
            <a:pPr marL="731509" indent="-731509" algn="l">
              <a:buFont typeface="+mj-lt"/>
              <a:buAutoNum type="arabicPeriod"/>
            </a:pPr>
            <a:r>
              <a:rPr lang="en-US" sz="3982" dirty="0">
                <a:latin typeface="Optima"/>
                <a:cs typeface="Optima"/>
              </a:rPr>
              <a:t>Infer the alignment corresponding to this path.</a:t>
            </a:r>
            <a:endParaRPr lang="en-US" sz="5120" dirty="0">
              <a:latin typeface="Optima"/>
              <a:cs typeface="Opti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B7F6F-B8DB-9A42-B312-4889DECA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40" y="6552069"/>
            <a:ext cx="9008920" cy="25167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499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50720" y="2709334"/>
            <a:ext cx="8453120" cy="368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37931725" indent="-37474525" eaLnBrk="0" hangingPunct="0"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eaLnBrk="0" hangingPunct="0"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defTabSz="13004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982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A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endParaRPr lang="en-US" altLang="en-US" sz="3982" b="1" i="0" kern="1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13004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982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A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pPr algn="l" defTabSz="13004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982" b="1" i="0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982" b="1" i="0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+1+1  +1+1        =4</a:t>
            </a:r>
          </a:p>
          <a:p>
            <a:pPr algn="l" defTabSz="13004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82" kern="1200" dirty="0">
                <a:solidFill>
                  <a:prstClr val="black"/>
                </a:solidFill>
              </a:rPr>
              <a:t> </a:t>
            </a:r>
            <a:endParaRPr lang="en-US" altLang="en-US" sz="3698" i="0" kern="1200" dirty="0"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Console" pitchFamily="49" charset="0"/>
            </a:endParaRPr>
          </a:p>
          <a:p>
            <a:pPr algn="l" defTabSz="13004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3698" i="0" kern="1200" dirty="0"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Console" pitchFamily="49" charset="0"/>
            </a:endParaRPr>
          </a:p>
          <a:p>
            <a:pPr algn="l" defTabSz="13004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3698" i="0" kern="1200" dirty="0"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Console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33494" y="5508978"/>
            <a:ext cx="12462933" cy="271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b="1" i="0" kern="1200" dirty="0">
                <a:solidFill>
                  <a:prstClr val="black"/>
                </a:solidFill>
                <a:latin typeface="Calibri" charset="0"/>
              </a:rPr>
              <a:t>Alignment</a:t>
            </a:r>
            <a:r>
              <a:rPr lang="en-US" sz="3413" i="0" kern="1200" dirty="0">
                <a:solidFill>
                  <a:prstClr val="black"/>
                </a:solidFill>
                <a:latin typeface="Calibri" charset="0"/>
              </a:rPr>
              <a:t> of two sequences is a two-row matrix: </a:t>
            </a: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i="0" kern="1200" dirty="0">
              <a:solidFill>
                <a:prstClr val="black"/>
              </a:solidFill>
              <a:latin typeface="Calibri" charset="0"/>
            </a:endParaRP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i="0" kern="1200" dirty="0">
                <a:solidFill>
                  <a:prstClr val="black"/>
                </a:solidFill>
                <a:latin typeface="Calibri" charset="0"/>
              </a:rPr>
              <a:t>1</a:t>
            </a:r>
            <a:r>
              <a:rPr lang="en-US" sz="3413" i="0" kern="1200" baseline="30000" dirty="0">
                <a:solidFill>
                  <a:prstClr val="black"/>
                </a:solidFill>
                <a:latin typeface="Calibri" charset="0"/>
              </a:rPr>
              <a:t>st</a:t>
            </a:r>
            <a:r>
              <a:rPr lang="en-US" sz="3413" i="0" kern="1200" dirty="0">
                <a:solidFill>
                  <a:prstClr val="black"/>
                </a:solidFill>
                <a:latin typeface="Calibri" charset="0"/>
              </a:rPr>
              <a:t> row:  symbols of the 1</a:t>
            </a:r>
            <a:r>
              <a:rPr lang="en-US" sz="3413" i="0" kern="1200" baseline="30000" dirty="0">
                <a:solidFill>
                  <a:prstClr val="black"/>
                </a:solidFill>
                <a:latin typeface="Calibri" charset="0"/>
              </a:rPr>
              <a:t>st</a:t>
            </a:r>
            <a:r>
              <a:rPr lang="en-US" sz="3413" i="0" kern="1200" dirty="0">
                <a:solidFill>
                  <a:prstClr val="black"/>
                </a:solidFill>
                <a:latin typeface="Calibri" charset="0"/>
              </a:rPr>
              <a:t> sequence (in order) interspersed by </a:t>
            </a:r>
            <a:r>
              <a:rPr lang="en-US" altLang="ja-JP" sz="3413" i="0" kern="1200" dirty="0">
                <a:solidFill>
                  <a:prstClr val="black"/>
                </a:solidFill>
                <a:latin typeface="Calibri" charset="0"/>
              </a:rPr>
              <a:t>“</a:t>
            </a:r>
            <a:r>
              <a:rPr lang="en-US" sz="3413" i="0" kern="1200" dirty="0">
                <a:solidFill>
                  <a:prstClr val="black"/>
                </a:solidFill>
                <a:latin typeface="Calibri" charset="0"/>
              </a:rPr>
              <a:t>-” </a:t>
            </a: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i="0" kern="1200" dirty="0">
                <a:solidFill>
                  <a:prstClr val="black"/>
                </a:solidFill>
                <a:latin typeface="Calibri" charset="0"/>
              </a:rPr>
              <a:t>2</a:t>
            </a:r>
            <a:r>
              <a:rPr lang="en-US" sz="3413" i="0" kern="1200" baseline="30000" dirty="0">
                <a:solidFill>
                  <a:prstClr val="black"/>
                </a:solidFill>
                <a:latin typeface="Calibri" charset="0"/>
              </a:rPr>
              <a:t>nd</a:t>
            </a:r>
            <a:r>
              <a:rPr lang="en-US" sz="3413" i="0" kern="1200" dirty="0">
                <a:solidFill>
                  <a:prstClr val="black"/>
                </a:solidFill>
                <a:latin typeface="Calibri" charset="0"/>
              </a:rPr>
              <a:t> row: symbols of the 2</a:t>
            </a:r>
            <a:r>
              <a:rPr lang="en-US" sz="3413" i="0" kern="1200" baseline="30000" dirty="0">
                <a:solidFill>
                  <a:prstClr val="black"/>
                </a:solidFill>
                <a:latin typeface="Calibri" charset="0"/>
              </a:rPr>
              <a:t>nd</a:t>
            </a:r>
            <a:r>
              <a:rPr lang="en-US" sz="3413" i="0" kern="1200" dirty="0">
                <a:solidFill>
                  <a:prstClr val="black"/>
                </a:solidFill>
                <a:latin typeface="Calibri" charset="0"/>
              </a:rPr>
              <a:t> sequence (in order) interspersed by </a:t>
            </a:r>
            <a:r>
              <a:rPr lang="en-US" altLang="ja-JP" sz="3413" i="0" kern="1200" dirty="0">
                <a:solidFill>
                  <a:prstClr val="black"/>
                </a:solidFill>
                <a:latin typeface="Calibri" charset="0"/>
              </a:rPr>
              <a:t>“</a:t>
            </a:r>
            <a:r>
              <a:rPr lang="en-US" sz="3413" i="0" kern="1200" dirty="0">
                <a:solidFill>
                  <a:prstClr val="black"/>
                </a:solidFill>
                <a:latin typeface="Calibri" charset="0"/>
              </a:rPr>
              <a:t>-” </a:t>
            </a:r>
          </a:p>
          <a:p>
            <a:pPr algn="l" defTabSz="130046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408853" y="1517227"/>
            <a:ext cx="8128000" cy="1356925"/>
            <a:chOff x="990600" y="1066799"/>
            <a:chExt cx="5715000" cy="954733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990600" y="1066799"/>
              <a:ext cx="5715000" cy="434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l" defTabSz="130046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413" b="1" i="0" kern="1200">
                  <a:solidFill>
                    <a:srgbClr val="FF0000"/>
                  </a:solidFill>
                  <a:latin typeface="Calibri" charset="0"/>
                </a:rPr>
                <a:t>matches</a:t>
              </a:r>
              <a:r>
                <a:rPr lang="en-US" sz="3413" b="1" i="0" kern="1200">
                  <a:solidFill>
                    <a:prstClr val="black"/>
                  </a:solidFill>
                  <a:latin typeface="Calibri" charset="0"/>
                </a:rPr>
                <a:t>  </a:t>
              </a:r>
              <a:r>
                <a:rPr lang="en-US" sz="3413" b="1" i="0" kern="1200">
                  <a:solidFill>
                    <a:srgbClr val="0000CC"/>
                  </a:solidFill>
                  <a:latin typeface="Calibri" charset="0"/>
                </a:rPr>
                <a:t>insertions</a:t>
              </a:r>
              <a:r>
                <a:rPr lang="en-US" sz="3413" b="1" i="0" kern="1200">
                  <a:solidFill>
                    <a:prstClr val="black"/>
                  </a:solidFill>
                  <a:latin typeface="Calibri" charset="0"/>
                </a:rPr>
                <a:t>  </a:t>
              </a:r>
              <a:r>
                <a:rPr lang="en-US" sz="3413" b="1" i="0" kern="1200">
                  <a:solidFill>
                    <a:srgbClr val="00B050"/>
                  </a:solidFill>
                  <a:latin typeface="Calibri" charset="0"/>
                </a:rPr>
                <a:t>deletions</a:t>
              </a:r>
              <a:r>
                <a:rPr lang="en-US" sz="3413" b="1" i="0" kern="1200">
                  <a:solidFill>
                    <a:prstClr val="black"/>
                  </a:solidFill>
                  <a:latin typeface="Calibri" charset="0"/>
                </a:rPr>
                <a:t>  </a:t>
              </a:r>
              <a:r>
                <a:rPr lang="en-US" sz="3413" b="1" i="0" kern="1200">
                  <a:solidFill>
                    <a:srgbClr val="7030A0"/>
                  </a:solidFill>
                  <a:latin typeface="Calibri" charset="0"/>
                </a:rPr>
                <a:t>mismatches</a:t>
              </a:r>
            </a:p>
          </p:txBody>
        </p:sp>
        <p:cxnSp>
          <p:nvCxnSpPr>
            <p:cNvPr id="7" name="Straight Arrow Connector 6"/>
            <p:cNvCxnSpPr>
              <a:cxnSpLocks noChangeShapeType="1"/>
            </p:cNvCxnSpPr>
            <p:nvPr/>
          </p:nvCxnSpPr>
          <p:spPr bwMode="auto">
            <a:xfrm>
              <a:off x="1524000" y="1528464"/>
              <a:ext cx="381000" cy="493068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</p:spPr>
        </p:cxnSp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>
              <a:off x="1524000" y="1528464"/>
              <a:ext cx="2057400" cy="493068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Straight Arrow Connector 8"/>
            <p:cNvCxnSpPr>
              <a:cxnSpLocks noChangeShapeType="1"/>
            </p:cNvCxnSpPr>
            <p:nvPr/>
          </p:nvCxnSpPr>
          <p:spPr bwMode="auto">
            <a:xfrm>
              <a:off x="1524000" y="1528464"/>
              <a:ext cx="1676400" cy="493068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Straight Arrow Connector 9"/>
            <p:cNvCxnSpPr>
              <a:cxnSpLocks noChangeShapeType="1"/>
            </p:cNvCxnSpPr>
            <p:nvPr/>
          </p:nvCxnSpPr>
          <p:spPr bwMode="auto">
            <a:xfrm>
              <a:off x="1524000" y="1528464"/>
              <a:ext cx="838200" cy="493068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11" name="Straight Arrow Connector 10"/>
            <p:cNvCxnSpPr>
              <a:cxnSpLocks noChangeShapeType="1"/>
            </p:cNvCxnSpPr>
            <p:nvPr/>
          </p:nvCxnSpPr>
          <p:spPr bwMode="auto">
            <a:xfrm flipH="1">
              <a:off x="2827374" y="1528464"/>
              <a:ext cx="68226" cy="493068"/>
            </a:xfrm>
            <a:prstGeom prst="straightConnector1">
              <a:avLst/>
            </a:prstGeom>
            <a:noFill/>
            <a:ln w="28575">
              <a:solidFill>
                <a:srgbClr val="0000CC"/>
              </a:solidFill>
              <a:round/>
              <a:headEnd type="oval" w="med" len="med"/>
              <a:tailEnd type="triangle" w="med" len="med"/>
            </a:ln>
          </p:spPr>
        </p:cxnSp>
        <p:cxnSp>
          <p:nvCxnSpPr>
            <p:cNvPr id="12" name="Straight Arrow Connector 11"/>
            <p:cNvCxnSpPr>
              <a:cxnSpLocks noChangeShapeType="1"/>
            </p:cNvCxnSpPr>
            <p:nvPr/>
          </p:nvCxnSpPr>
          <p:spPr bwMode="auto">
            <a:xfrm flipH="1">
              <a:off x="4114800" y="1528464"/>
              <a:ext cx="68226" cy="493068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round/>
              <a:headEnd type="oval" w="med" len="med"/>
              <a:tailEnd type="triangle" w="med" len="med"/>
            </a:ln>
          </p:spPr>
        </p:cxnSp>
        <p:cxnSp>
          <p:nvCxnSpPr>
            <p:cNvPr id="13" name="Straight Arrow Connector 12"/>
            <p:cNvCxnSpPr>
              <a:cxnSpLocks noChangeShapeType="1"/>
            </p:cNvCxnSpPr>
            <p:nvPr/>
          </p:nvCxnSpPr>
          <p:spPr bwMode="auto">
            <a:xfrm>
              <a:off x="4193659" y="1528464"/>
              <a:ext cx="759341" cy="493068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round/>
              <a:headEnd type="oval" w="med" len="med"/>
              <a:tailEnd type="triangle" w="med" len="med"/>
            </a:ln>
          </p:spPr>
        </p:cxnSp>
        <p:cxnSp>
          <p:nvCxnSpPr>
            <p:cNvPr id="14" name="Straight Arrow Connector 13"/>
            <p:cNvCxnSpPr>
              <a:cxnSpLocks noChangeShapeType="1"/>
            </p:cNvCxnSpPr>
            <p:nvPr/>
          </p:nvCxnSpPr>
          <p:spPr bwMode="auto">
            <a:xfrm flipH="1">
              <a:off x="5334000" y="1457367"/>
              <a:ext cx="373026" cy="564165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round/>
              <a:headEnd type="oval" w="med" len="med"/>
              <a:tailEnd type="triangle" w="med" len="med"/>
            </a:ln>
          </p:spPr>
        </p:cxnSp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H="1">
              <a:off x="4495800" y="1458713"/>
              <a:ext cx="1211226" cy="562819"/>
            </a:xfrm>
            <a:prstGeom prst="straightConnector1">
              <a:avLst/>
            </a:prstGeom>
            <a:noFill/>
            <a:ln w="28575">
              <a:solidFill>
                <a:srgbClr val="7030A0"/>
              </a:solidFill>
              <a:round/>
              <a:headEnd type="oval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6097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2AA5-BDB2-C64F-87A2-E98FE086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Summarizing our Global Alignment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B7F6F-B8DB-9A42-B312-4889DECA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40" y="6552069"/>
            <a:ext cx="9008920" cy="25167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23B608-1AF4-5B4E-AD8F-605C7F7C6354}"/>
              </a:ext>
            </a:extLst>
          </p:cNvPr>
          <p:cNvSpPr/>
          <p:nvPr/>
        </p:nvSpPr>
        <p:spPr>
          <a:xfrm>
            <a:off x="647144" y="2600961"/>
            <a:ext cx="11704320" cy="19307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tx2"/>
                </a:solidFill>
                <a:latin typeface="Optima"/>
                <a:cs typeface="Optima"/>
              </a:rPr>
              <a:t>STOP (biologists): </a:t>
            </a:r>
            <a:r>
              <a:rPr lang="en-US" sz="3982" dirty="0">
                <a:latin typeface="Optima"/>
                <a:cs typeface="Optima"/>
              </a:rPr>
              <a:t>Would you rather align two genes as DNA strings (nucleotides) or as proteins (amino acids)?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7543763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2AA5-BDB2-C64F-87A2-E98FE086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Summarizing our Global Alignment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B7F6F-B8DB-9A42-B312-4889DECA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40" y="6552069"/>
            <a:ext cx="9008920" cy="25167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23B608-1AF4-5B4E-AD8F-605C7F7C6354}"/>
              </a:ext>
            </a:extLst>
          </p:cNvPr>
          <p:cNvSpPr/>
          <p:nvPr/>
        </p:nvSpPr>
        <p:spPr>
          <a:xfrm>
            <a:off x="647144" y="2600961"/>
            <a:ext cx="11704320" cy="25435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i="1" dirty="0">
                <a:latin typeface="Optima"/>
                <a:cs typeface="Optima"/>
              </a:rPr>
              <a:t>If</a:t>
            </a:r>
            <a:r>
              <a:rPr lang="en-US" sz="3982" dirty="0">
                <a:latin typeface="Optima"/>
                <a:cs typeface="Optima"/>
              </a:rPr>
              <a:t> we know that the genes wind up as protein, then a protein-level function will be more informative since there is a larger alphabet and the amino acids determine function of the protein.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240180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8BAD-5452-314F-95CD-E3BA41DE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6" y="475488"/>
            <a:ext cx="3414791" cy="2094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Applying to Real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8FDE0-8700-0C49-9314-189FEABEAF16}"/>
              </a:ext>
            </a:extLst>
          </p:cNvPr>
          <p:cNvSpPr/>
          <p:nvPr/>
        </p:nvSpPr>
        <p:spPr>
          <a:xfrm>
            <a:off x="4386414" y="19679"/>
            <a:ext cx="8390943" cy="97536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l" defTabSz="914400" hangingPunct="1">
              <a:lnSpc>
                <a:spcPct val="90000"/>
              </a:lnSpc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</a:rPr>
              <a:t>STOP: </a:t>
            </a:r>
            <a:r>
              <a:rPr lang="en-US" sz="3200" kern="1200" dirty="0">
                <a:solidFill>
                  <a:schemeClr val="tx1"/>
                </a:solidFill>
              </a:rPr>
              <a:t>Let’s apply this to the same protein (say, hemoglobin subunit alpha) in a few different species.  What do you think we will see?</a:t>
            </a:r>
          </a:p>
          <a:p>
            <a:pPr marL="650230"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kern="1200" dirty="0">
                <a:solidFill>
                  <a:schemeClr val="tx1"/>
                </a:solidFill>
              </a:rPr>
              <a:t>Homo sapiens </a:t>
            </a:r>
            <a:r>
              <a:rPr lang="en-US" sz="3200" kern="1200" dirty="0">
                <a:solidFill>
                  <a:schemeClr val="tx1"/>
                </a:solidFill>
              </a:rPr>
              <a:t>vs. </a:t>
            </a:r>
            <a:r>
              <a:rPr lang="en-US" sz="3200" i="1" kern="1200" dirty="0">
                <a:solidFill>
                  <a:schemeClr val="tx1"/>
                </a:solidFill>
              </a:rPr>
              <a:t>Gorilla gorilla gorilla</a:t>
            </a:r>
            <a:endParaRPr lang="en-US" sz="3200" kern="1200" dirty="0">
              <a:solidFill>
                <a:schemeClr val="tx1"/>
              </a:solidFill>
            </a:endParaRPr>
          </a:p>
          <a:p>
            <a:pPr marL="650230"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kern="1200" dirty="0">
                <a:solidFill>
                  <a:schemeClr val="tx1"/>
                </a:solidFill>
              </a:rPr>
              <a:t>Homo sapiens</a:t>
            </a:r>
            <a:r>
              <a:rPr lang="en-US" sz="3200" kern="1200" dirty="0">
                <a:solidFill>
                  <a:schemeClr val="tx1"/>
                </a:solidFill>
              </a:rPr>
              <a:t> vs. </a:t>
            </a:r>
            <a:r>
              <a:rPr lang="en-US" sz="3200" i="1" kern="1200" dirty="0">
                <a:solidFill>
                  <a:schemeClr val="tx1"/>
                </a:solidFill>
              </a:rPr>
              <a:t>Bos Taurus</a:t>
            </a:r>
            <a:r>
              <a:rPr lang="en-US" sz="3200" kern="1200" dirty="0">
                <a:solidFill>
                  <a:schemeClr val="tx1"/>
                </a:solidFill>
              </a:rPr>
              <a:t> (cow)</a:t>
            </a:r>
          </a:p>
          <a:p>
            <a:pPr marL="650230"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kern="1200" dirty="0">
                <a:solidFill>
                  <a:schemeClr val="tx1"/>
                </a:solidFill>
              </a:rPr>
              <a:t>Homo sapiens </a:t>
            </a:r>
            <a:r>
              <a:rPr lang="en-US" sz="3200" kern="1200" dirty="0">
                <a:solidFill>
                  <a:schemeClr val="tx1"/>
                </a:solidFill>
              </a:rPr>
              <a:t>vs. </a:t>
            </a:r>
            <a:r>
              <a:rPr lang="en-US" sz="3200" i="1" kern="1200" dirty="0">
                <a:solidFill>
                  <a:schemeClr val="tx1"/>
                </a:solidFill>
              </a:rPr>
              <a:t>Danio rerio</a:t>
            </a:r>
            <a:r>
              <a:rPr lang="en-US" sz="3200" kern="1200" dirty="0">
                <a:solidFill>
                  <a:schemeClr val="tx1"/>
                </a:solidFill>
              </a:rPr>
              <a:t> (zebrafish)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3DCD2-2AEF-F14D-9214-63EB24A4C2D8}"/>
              </a:ext>
            </a:extLst>
          </p:cNvPr>
          <p:cNvSpPr/>
          <p:nvPr/>
        </p:nvSpPr>
        <p:spPr>
          <a:xfrm>
            <a:off x="227443" y="3421281"/>
            <a:ext cx="12039765" cy="464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44" i="1" dirty="0">
                <a:solidFill>
                  <a:schemeClr val="bg1"/>
                </a:solidFill>
                <a:latin typeface="Optima" panose="02000503060000020004" pitchFamily="2" charset="0"/>
              </a:rPr>
              <a:t>Homo sapiens</a:t>
            </a:r>
            <a:r>
              <a:rPr lang="en-US" sz="2844" dirty="0">
                <a:solidFill>
                  <a:schemeClr val="bg1"/>
                </a:solidFill>
                <a:latin typeface="Optima" panose="02000503060000020004" pitchFamily="2" charset="0"/>
              </a:rPr>
              <a:t>: </a:t>
            </a:r>
            <a:r>
              <a:rPr lang="en-US" sz="2844" dirty="0">
                <a:latin typeface="Optima" panose="02000503060000020004" pitchFamily="2" charset="0"/>
              </a:rPr>
              <a:t>		      </a:t>
            </a:r>
            <a:r>
              <a:rPr lang="en-US" sz="2844" dirty="0">
                <a:latin typeface="Optima" panose="0200050306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https://www.uniprot.org/uniprot/P69905</a:t>
            </a:r>
            <a:endParaRPr lang="en-US" sz="2844" dirty="0">
              <a:latin typeface="Optima" panose="02000503060000020004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44" i="1" dirty="0">
                <a:solidFill>
                  <a:schemeClr val="bg1"/>
                </a:solidFill>
                <a:latin typeface="Optima" panose="02000503060000020004" pitchFamily="2" charset="0"/>
              </a:rPr>
              <a:t>Gorilla gorilla gorilla</a:t>
            </a:r>
            <a:r>
              <a:rPr lang="en-US" sz="2844" dirty="0">
                <a:latin typeface="Optima" panose="02000503060000020004" pitchFamily="2" charset="0"/>
              </a:rPr>
              <a:t>:       	</a:t>
            </a:r>
            <a:r>
              <a:rPr lang="en-US" sz="2844" dirty="0">
                <a:latin typeface="Optima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https://www.uniprot.org/uniprot/P01923</a:t>
            </a:r>
            <a:endParaRPr lang="en-US" sz="2844" dirty="0">
              <a:latin typeface="Optima" panose="02000503060000020004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44" i="1" dirty="0">
                <a:solidFill>
                  <a:schemeClr val="bg1"/>
                </a:solidFill>
                <a:latin typeface="Optima" panose="02000503060000020004" pitchFamily="2" charset="0"/>
              </a:rPr>
              <a:t>Bos taurus: </a:t>
            </a:r>
            <a:r>
              <a:rPr lang="en-US" sz="2844" i="1" dirty="0">
                <a:latin typeface="Optima" panose="02000503060000020004" pitchFamily="2" charset="0"/>
              </a:rPr>
              <a:t>		           </a:t>
            </a:r>
            <a:r>
              <a:rPr lang="en-US" sz="2844" dirty="0">
                <a:latin typeface="Optim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https://www.uniprot.org/uniprot/P01966</a:t>
            </a:r>
            <a:endParaRPr lang="en-US" sz="2844" dirty="0">
              <a:latin typeface="Optima" panose="02000503060000020004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44" i="1" dirty="0">
                <a:solidFill>
                  <a:schemeClr val="bg1"/>
                </a:solidFill>
                <a:latin typeface="Optima" panose="02000503060000020004" pitchFamily="2" charset="0"/>
              </a:rPr>
              <a:t>Danio rerio</a:t>
            </a:r>
            <a:r>
              <a:rPr lang="en-US" sz="2844" dirty="0">
                <a:solidFill>
                  <a:schemeClr val="bg1"/>
                </a:solidFill>
                <a:latin typeface="Optima" panose="02000503060000020004" pitchFamily="2" charset="0"/>
              </a:rPr>
              <a:t>: 	</a:t>
            </a:r>
            <a:r>
              <a:rPr lang="en-US" sz="2844" dirty="0">
                <a:latin typeface="Optima" panose="02000503060000020004" pitchFamily="2" charset="0"/>
              </a:rPr>
              <a:t>	            </a:t>
            </a:r>
            <a:r>
              <a:rPr lang="en-US" sz="2844" dirty="0">
                <a:latin typeface="Optima" panose="0200050306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https://www.uniprot.org/uniprot/Q90487</a:t>
            </a:r>
            <a:endParaRPr lang="en-US" sz="2844" i="1" dirty="0">
              <a:latin typeface="Optima" panose="02000503060000020004" pitchFamily="2" charset="0"/>
            </a:endParaRPr>
          </a:p>
          <a:p>
            <a:pPr algn="r">
              <a:spcAft>
                <a:spcPts val="600"/>
              </a:spcAft>
            </a:pPr>
            <a:endParaRPr lang="en-US" sz="2844" i="1" dirty="0">
              <a:latin typeface="Optima" panose="02000503060000020004" pitchFamily="2" charset="0"/>
            </a:endParaRPr>
          </a:p>
          <a:p>
            <a:pPr algn="r">
              <a:spcAft>
                <a:spcPts val="600"/>
              </a:spcAft>
            </a:pPr>
            <a:endParaRPr lang="en-US" sz="2844" i="1" dirty="0">
              <a:latin typeface="Optima" panose="02000503060000020004" pitchFamily="2" charset="0"/>
            </a:endParaRPr>
          </a:p>
          <a:p>
            <a:pPr algn="r">
              <a:spcAft>
                <a:spcPts val="600"/>
              </a:spcAft>
            </a:pPr>
            <a:endParaRPr lang="en-US" sz="2844" i="1" dirty="0">
              <a:latin typeface="Optima" panose="02000503060000020004" pitchFamily="2" charset="0"/>
            </a:endParaRPr>
          </a:p>
          <a:p>
            <a:pPr algn="r">
              <a:spcAft>
                <a:spcPts val="600"/>
              </a:spcAft>
            </a:pPr>
            <a:r>
              <a:rPr lang="en-US" sz="2844" b="1" dirty="0">
                <a:solidFill>
                  <a:srgbClr val="002060"/>
                </a:solidFill>
                <a:latin typeface="Optima" panose="02000503060000020004" pitchFamily="2" charset="0"/>
              </a:rPr>
              <a:t>EMBOSS “Needle” server</a:t>
            </a:r>
            <a:r>
              <a:rPr lang="en-US" sz="2844" dirty="0">
                <a:solidFill>
                  <a:schemeClr val="bg1"/>
                </a:solidFill>
                <a:latin typeface="Optima" panose="02000503060000020004" pitchFamily="2" charset="0"/>
              </a:rPr>
              <a:t>:  </a:t>
            </a:r>
          </a:p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  <a:hlinkClick r:id="rId6"/>
              </a:rPr>
              <a:t>https://</a:t>
            </a:r>
            <a:r>
              <a:rPr lang="en-US" sz="2400" dirty="0" err="1">
                <a:solidFill>
                  <a:schemeClr val="tx1"/>
                </a:solidFill>
                <a:latin typeface="Optima" panose="02000503060000020004" pitchFamily="2" charset="0"/>
                <a:hlinkClick r:id="rId6"/>
              </a:rPr>
              <a:t>www.ebi.ac.uk</a:t>
            </a: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  <a:hlinkClick r:id="rId6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Optima" panose="02000503060000020004" pitchFamily="2" charset="0"/>
                <a:hlinkClick r:id="rId6"/>
              </a:rPr>
              <a:t>jdispatcher</a:t>
            </a: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  <a:hlinkClick r:id="rId6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Optima" panose="02000503060000020004" pitchFamily="2" charset="0"/>
                <a:hlinkClick r:id="rId6"/>
              </a:rPr>
              <a:t>psa</a:t>
            </a: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  <a:hlinkClick r:id="rId6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Optima" panose="02000503060000020004" pitchFamily="2" charset="0"/>
                <a:hlinkClick r:id="rId6"/>
              </a:rPr>
              <a:t>emboss_needle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pic>
        <p:nvPicPr>
          <p:cNvPr id="15" name="Immagine 14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F7996F6A-472A-634A-AA94-F2EB492C8F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9" y="7046982"/>
            <a:ext cx="3527369" cy="24956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664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B7CCC-E4E0-AF42-B3DF-5C699254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B050"/>
                </a:solidFill>
              </a:rPr>
              <a:t>Piccola esercitazione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16BA30-16DD-B345-803C-A248899D8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Abbiamo interrogato </a:t>
            </a:r>
            <a:r>
              <a:rPr lang="it-IT" dirty="0" err="1"/>
              <a:t>Needle</a:t>
            </a:r>
            <a:r>
              <a:rPr lang="it-IT" dirty="0"/>
              <a:t> al link indicato nella slide precedente</a:t>
            </a:r>
          </a:p>
          <a:p>
            <a:r>
              <a:rPr lang="it-IT" dirty="0"/>
              <a:t>Abbiamo inserito  due sequenze ottenute dai link indicati nell’elenco (vedi slide successiva)</a:t>
            </a:r>
          </a:p>
          <a:p>
            <a:r>
              <a:rPr lang="it-IT" dirty="0"/>
              <a:t>Abbiamo eseguito il </a:t>
            </a:r>
            <a:r>
              <a:rPr lang="it-IT" dirty="0" err="1"/>
              <a:t>tool</a:t>
            </a:r>
            <a:r>
              <a:rPr lang="it-IT" dirty="0"/>
              <a:t> di confronto e abbiamo visualizzato il risultato</a:t>
            </a:r>
          </a:p>
        </p:txBody>
      </p:sp>
    </p:spTree>
    <p:extLst>
      <p:ext uri="{BB962C8B-B14F-4D97-AF65-F5344CB8AC3E}">
        <p14:creationId xmlns:p14="http://schemas.microsoft.com/office/powerpoint/2010/main" val="641179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Carattere, schermata, Pagina Web&#10;&#10;Descrizione generata automaticamente">
            <a:extLst>
              <a:ext uri="{FF2B5EF4-FFF2-40B4-BE49-F238E27FC236}">
                <a16:creationId xmlns:a16="http://schemas.microsoft.com/office/drawing/2014/main" id="{02519270-C3D0-DF49-9009-F1DE8B766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908300"/>
            <a:ext cx="10566400" cy="3937000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AA4FFF08-D111-EA47-9749-D01ABAD30CB8}"/>
              </a:ext>
            </a:extLst>
          </p:cNvPr>
          <p:cNvGrpSpPr/>
          <p:nvPr/>
        </p:nvGrpSpPr>
        <p:grpSpPr>
          <a:xfrm>
            <a:off x="8897350" y="4558362"/>
            <a:ext cx="2506680" cy="1145520"/>
            <a:chOff x="8897350" y="4558362"/>
            <a:chExt cx="2506680" cy="11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82C12356-C65D-464E-92F7-A6D3A7F15794}"/>
                    </a:ext>
                  </a:extLst>
                </p14:cNvPr>
                <p14:cNvContentPartPr/>
                <p14:nvPr/>
              </p14:nvContentPartPr>
              <p14:xfrm>
                <a:off x="8897350" y="4558362"/>
                <a:ext cx="2506680" cy="114552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82C12356-C65D-464E-92F7-A6D3A7F157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61350" y="4522362"/>
                  <a:ext cx="2578320" cy="12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52F56DCF-B2A9-5041-875D-7FE26C950BBA}"/>
                    </a:ext>
                  </a:extLst>
                </p14:cNvPr>
                <p14:cNvContentPartPr/>
                <p14:nvPr/>
              </p14:nvContentPartPr>
              <p14:xfrm>
                <a:off x="9730030" y="5194842"/>
                <a:ext cx="1359720" cy="2952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52F56DCF-B2A9-5041-875D-7FE26C950B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94030" y="5158842"/>
                  <a:ext cx="1431360" cy="101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EC970E88-31F6-0A41-842C-2784D346B9B9}"/>
              </a:ext>
            </a:extLst>
          </p:cNvPr>
          <p:cNvSpPr/>
          <p:nvPr/>
        </p:nvSpPr>
        <p:spPr>
          <a:xfrm>
            <a:off x="10437083" y="6170660"/>
            <a:ext cx="208398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and copy</a:t>
            </a:r>
          </a:p>
        </p:txBody>
      </p:sp>
    </p:spTree>
    <p:extLst>
      <p:ext uri="{BB962C8B-B14F-4D97-AF65-F5344CB8AC3E}">
        <p14:creationId xmlns:p14="http://schemas.microsoft.com/office/powerpoint/2010/main" val="19331145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93A1-8ADD-4C4F-9440-F87852F8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Hemoglobin Alignments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3819526-6B70-4E4A-BA00-769E6CA6E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32" y="6912563"/>
            <a:ext cx="7764629" cy="2275840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5E9F3-5F35-D846-ADB4-7B7729D21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33" y="2059094"/>
            <a:ext cx="7764629" cy="222970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C6B376-EA08-2B4C-8BC5-BB8611F21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32" y="4470557"/>
            <a:ext cx="7764629" cy="226025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375301-431F-6F46-B583-0AF222F85063}"/>
              </a:ext>
            </a:extLst>
          </p:cNvPr>
          <p:cNvSpPr/>
          <p:nvPr/>
        </p:nvSpPr>
        <p:spPr>
          <a:xfrm>
            <a:off x="405626" y="6339734"/>
            <a:ext cx="3820934" cy="1317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tx2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latin typeface="Optima"/>
                <a:cs typeface="Optima"/>
              </a:rPr>
              <a:t>What is our hypothesis?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6446F-344D-FF4E-B12E-AF3D4E6F9120}"/>
              </a:ext>
            </a:extLst>
          </p:cNvPr>
          <p:cNvSpPr/>
          <p:nvPr/>
        </p:nvSpPr>
        <p:spPr>
          <a:xfrm>
            <a:off x="405626" y="2059094"/>
            <a:ext cx="3820934" cy="37691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chemeClr val="accent2"/>
                </a:solidFill>
                <a:latin typeface="Optima"/>
                <a:cs typeface="Optima"/>
              </a:rPr>
              <a:t>Note: </a:t>
            </a:r>
            <a:r>
              <a:rPr lang="en-US" sz="3982" dirty="0">
                <a:latin typeface="Optima"/>
                <a:cs typeface="Optima"/>
              </a:rPr>
              <a:t>“|” means exact similarity, “:” means strong similarity, and “.” means weak similarity.</a:t>
            </a:r>
          </a:p>
        </p:txBody>
      </p:sp>
    </p:spTree>
    <p:extLst>
      <p:ext uri="{BB962C8B-B14F-4D97-AF65-F5344CB8AC3E}">
        <p14:creationId xmlns:p14="http://schemas.microsoft.com/office/powerpoint/2010/main" val="37994942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84E9-47CA-F54A-9E64-0772062E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 1963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A9653-5955-504E-ADBB-B906E2377C7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17320"/>
          <a:stretch/>
        </p:blipFill>
        <p:spPr>
          <a:xfrm>
            <a:off x="8784523" y="4876800"/>
            <a:ext cx="3570037" cy="3684693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BB44C-CBDE-B14D-A60D-FF728D685AA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2821"/>
          <a:stretch/>
        </p:blipFill>
        <p:spPr>
          <a:xfrm>
            <a:off x="416565" y="4876800"/>
            <a:ext cx="3649502" cy="3684693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8A7EB-12CF-6740-A400-8518E0281352}"/>
              </a:ext>
            </a:extLst>
          </p:cNvPr>
          <p:cNvSpPr/>
          <p:nvPr/>
        </p:nvSpPr>
        <p:spPr>
          <a:xfrm>
            <a:off x="416565" y="8613856"/>
            <a:ext cx="5477782" cy="88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120" dirty="0">
                <a:latin typeface="Optima" panose="02000503060000020004" pitchFamily="2" charset="0"/>
              </a:rPr>
              <a:t>Émile </a:t>
            </a:r>
            <a:r>
              <a:rPr lang="en-US" sz="5120" dirty="0" err="1">
                <a:latin typeface="Optima" panose="02000503060000020004" pitchFamily="2" charset="0"/>
              </a:rPr>
              <a:t>Zuckerkandl</a:t>
            </a:r>
            <a:endParaRPr lang="en-US" sz="5120" dirty="0">
              <a:latin typeface="Optima" panose="0200050306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DDA9E-8999-E24A-B1C4-21291E4B2AEF}"/>
              </a:ext>
            </a:extLst>
          </p:cNvPr>
          <p:cNvSpPr/>
          <p:nvPr/>
        </p:nvSpPr>
        <p:spPr>
          <a:xfrm>
            <a:off x="8031027" y="8561494"/>
            <a:ext cx="5077031" cy="88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120" dirty="0">
                <a:latin typeface="Optima" panose="02000503060000020004" pitchFamily="2" charset="0"/>
              </a:rPr>
              <a:t>Gaylord Simpson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DFE43A4-7F6A-444D-8D05-B1D1E0B0DEBF}"/>
              </a:ext>
            </a:extLst>
          </p:cNvPr>
          <p:cNvSpPr/>
          <p:nvPr/>
        </p:nvSpPr>
        <p:spPr>
          <a:xfrm>
            <a:off x="3467947" y="2169520"/>
            <a:ext cx="5093547" cy="2275840"/>
          </a:xfrm>
          <a:prstGeom prst="wedgeRoundRectCallout">
            <a:avLst>
              <a:gd name="adj1" fmla="val -62785"/>
              <a:gd name="adj2" fmla="val 86248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Optima" panose="02000503060000020004" pitchFamily="2" charset="0"/>
              </a:rPr>
              <a:t>From the point of view of hemoglobin structure, it appears that gorilla is just an abnormal human.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1192B27-6A79-2A42-8EA7-9ECC3AEF67BB}"/>
              </a:ext>
            </a:extLst>
          </p:cNvPr>
          <p:cNvSpPr/>
          <p:nvPr/>
        </p:nvSpPr>
        <p:spPr>
          <a:xfrm>
            <a:off x="4291908" y="4985173"/>
            <a:ext cx="4269586" cy="3142827"/>
          </a:xfrm>
          <a:prstGeom prst="wedgeRoundRectCallout">
            <a:avLst>
              <a:gd name="adj1" fmla="val 68125"/>
              <a:gd name="adj2" fmla="val 24680"/>
              <a:gd name="adj3" fmla="val 16667"/>
            </a:avLst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latin typeface="Optima" panose="02000503060000020004" pitchFamily="2" charset="0"/>
              </a:rPr>
              <a:t>...that is of course nonsense. What the comparison really indicates is that hemoglobin is a bad choice and has nothing to tell us about attributes.</a:t>
            </a:r>
          </a:p>
        </p:txBody>
      </p:sp>
    </p:spTree>
    <p:extLst>
      <p:ext uri="{BB962C8B-B14F-4D97-AF65-F5344CB8AC3E}">
        <p14:creationId xmlns:p14="http://schemas.microsoft.com/office/powerpoint/2010/main" val="1345036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3E47-A16E-A042-A985-AA2A77F6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Global to Local Alignment</a:t>
            </a:r>
          </a:p>
        </p:txBody>
      </p:sp>
    </p:spTree>
    <p:extLst>
      <p:ext uri="{BB962C8B-B14F-4D97-AF65-F5344CB8AC3E}">
        <p14:creationId xmlns:p14="http://schemas.microsoft.com/office/powerpoint/2010/main" val="33530989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0240" y="758613"/>
            <a:ext cx="11487573" cy="65024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Which Alignment is Better? 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650240" y="1846863"/>
            <a:ext cx="11921067" cy="644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2pPr>
            <a:lvl3pPr marL="1023938" indent="-34607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3pPr>
            <a:lvl4pPr marL="1343025" indent="-319088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4pPr>
            <a:lvl5pPr marL="1681163" indent="-338138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5pPr>
            <a:lvl6pPr marL="2138363" indent="-3381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6pPr>
            <a:lvl7pPr marL="2595563" indent="-3381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7pPr>
            <a:lvl8pPr marL="3052763" indent="-3381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8pPr>
            <a:lvl9pPr marL="3509963" indent="-3381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9pPr>
          </a:lstStyle>
          <a:p>
            <a:pPr marL="48767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r>
              <a:rPr lang="en-US" altLang="en-US" sz="3413" kern="1200" dirty="0">
                <a:solidFill>
                  <a:prstClr val="black"/>
                </a:solidFill>
                <a:latin typeface="Calibri"/>
              </a:rPr>
              <a:t>Alignment 1: score = </a:t>
            </a:r>
            <a:r>
              <a:rPr lang="en-US" sz="3413" kern="1200" dirty="0">
                <a:solidFill>
                  <a:prstClr val="black"/>
                </a:solidFill>
                <a:latin typeface="Calibri"/>
              </a:rPr>
              <a:t>22 (matches) - 20 (</a:t>
            </a:r>
            <a:r>
              <a:rPr lang="en-US" sz="3413" kern="1200" dirty="0" err="1">
                <a:solidFill>
                  <a:prstClr val="black"/>
                </a:solidFill>
                <a:latin typeface="Calibri"/>
              </a:rPr>
              <a:t>indels</a:t>
            </a:r>
            <a:r>
              <a:rPr lang="en-US" sz="3413" kern="1200" dirty="0">
                <a:solidFill>
                  <a:prstClr val="black"/>
                </a:solidFill>
                <a:latin typeface="Calibri"/>
              </a:rPr>
              <a:t>)=2.</a:t>
            </a: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8767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>
                <a:srgbClr val="4F81BD"/>
              </a:buClr>
            </a:pPr>
            <a:endParaRPr lang="en-US" altLang="en-US" sz="4267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48767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>
                <a:srgbClr val="4F81BD"/>
              </a:buClr>
            </a:pPr>
            <a:endParaRPr lang="en-US" altLang="en-US" sz="4267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48767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8767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8767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r>
              <a:rPr lang="en-US" altLang="en-US" sz="3413" kern="1200" dirty="0">
                <a:solidFill>
                  <a:prstClr val="black"/>
                </a:solidFill>
                <a:latin typeface="Calibri"/>
              </a:rPr>
              <a:t>Alignment 2: score = 17</a:t>
            </a:r>
            <a:r>
              <a:rPr lang="en-US" sz="3413" kern="1200" dirty="0">
                <a:solidFill>
                  <a:prstClr val="black"/>
                </a:solidFill>
                <a:latin typeface="Calibri"/>
              </a:rPr>
              <a:t> (matches) - 30 (</a:t>
            </a:r>
            <a:r>
              <a:rPr lang="en-US" sz="3413" kern="1200" dirty="0" err="1">
                <a:solidFill>
                  <a:prstClr val="black"/>
                </a:solidFill>
                <a:latin typeface="Calibri"/>
              </a:rPr>
              <a:t>indels</a:t>
            </a:r>
            <a:r>
              <a:rPr lang="en-US" sz="3413" kern="1200" dirty="0">
                <a:solidFill>
                  <a:prstClr val="black"/>
                </a:solidFill>
                <a:latin typeface="Calibri"/>
              </a:rPr>
              <a:t>)=-13.</a:t>
            </a: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87672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0240" y="3034454"/>
            <a:ext cx="11704320" cy="16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CAG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GGGG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CAGA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CAG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CAGA</a:t>
            </a:r>
            <a:r>
              <a:rPr lang="en-US" sz="3413" b="1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747" y="6042066"/>
            <a:ext cx="12788053" cy="16679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b="1" kern="1200" dirty="0">
                <a:solidFill>
                  <a:prstClr val="white">
                    <a:lumMod val="6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---G----C-----C--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CAGTTATGTCAG</a:t>
            </a:r>
            <a:r>
              <a:rPr lang="en-US" sz="3413" b="1" kern="1200" dirty="0">
                <a:solidFill>
                  <a:prstClr val="white">
                    <a:lumMod val="6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GGGGCACGAGCATGCAGA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b="1" kern="1200" dirty="0">
                <a:solidFill>
                  <a:prstClr val="white">
                    <a:lumMod val="6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GCCGCCGTCGTTTTCAG</a:t>
            </a:r>
            <a:r>
              <a:rPr lang="en-US" sz="3413" b="1" kern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CAGTTATGTCAG</a:t>
            </a:r>
            <a:r>
              <a:rPr lang="en-US" sz="3413" b="1" kern="1200" dirty="0">
                <a:solidFill>
                  <a:prstClr val="white">
                    <a:lumMod val="6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-----A------T-----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413" kern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3271" b="1" kern="1200" dirty="0">
                <a:solidFill>
                  <a:srgbClr val="FF0000"/>
                </a:solidFill>
                <a:latin typeface="Calibri"/>
                <a:cs typeface="Courier New" panose="02070309020205020404" pitchFamily="49" charset="0"/>
              </a:rPr>
              <a:t>local alignment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DF8A464-9D73-514C-96CB-EBD308D87FC6}"/>
              </a:ext>
            </a:extLst>
          </p:cNvPr>
          <p:cNvSpPr/>
          <p:nvPr/>
        </p:nvSpPr>
        <p:spPr>
          <a:xfrm>
            <a:off x="3117392" y="8311164"/>
            <a:ext cx="6986762" cy="129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i="1" dirty="0" err="1"/>
              <a:t>this</a:t>
            </a:r>
            <a:r>
              <a:rPr lang="it-IT" sz="2800" i="1" dirty="0"/>
              <a:t> </a:t>
            </a:r>
            <a:r>
              <a:rPr lang="it-IT" sz="2800" i="1" dirty="0" err="1"/>
              <a:t>alignment</a:t>
            </a:r>
            <a:r>
              <a:rPr lang="it-IT" sz="2800" i="1" dirty="0"/>
              <a:t> </a:t>
            </a:r>
            <a:r>
              <a:rPr lang="it-IT" sz="2800" i="1" dirty="0" err="1"/>
              <a:t>has</a:t>
            </a:r>
            <a:r>
              <a:rPr lang="it-IT" sz="2800" i="1" dirty="0"/>
              <a:t> </a:t>
            </a:r>
            <a:r>
              <a:rPr lang="it-IT" sz="2800" i="1" dirty="0" err="1"/>
              <a:t>lower</a:t>
            </a:r>
            <a:r>
              <a:rPr lang="it-IT" sz="2800" i="1" dirty="0"/>
              <a:t> score, </a:t>
            </a:r>
            <a:r>
              <a:rPr lang="it-IT" sz="2800" i="1" dirty="0" err="1"/>
              <a:t>but</a:t>
            </a:r>
            <a:r>
              <a:rPr lang="it-IT" sz="2800" i="1" dirty="0"/>
              <a:t> </a:t>
            </a:r>
            <a:r>
              <a:rPr lang="it-IT" sz="2800" i="1" dirty="0" err="1"/>
              <a:t>it</a:t>
            </a:r>
            <a:r>
              <a:rPr lang="it-IT" sz="2800" i="1" dirty="0"/>
              <a:t> </a:t>
            </a:r>
            <a:r>
              <a:rPr lang="it-IT" sz="2800" i="1" dirty="0" err="1"/>
              <a:t>is</a:t>
            </a:r>
            <a:r>
              <a:rPr lang="it-IT" sz="2800" i="1" dirty="0"/>
              <a:t> more </a:t>
            </a:r>
            <a:r>
              <a:rPr lang="it-IT" sz="2800" i="1" dirty="0" err="1"/>
              <a:t>biologically</a:t>
            </a:r>
            <a:r>
              <a:rPr lang="it-IT" sz="2800" i="1" dirty="0"/>
              <a:t> </a:t>
            </a:r>
            <a:r>
              <a:rPr lang="it-IT" sz="2800" i="1" dirty="0" err="1"/>
              <a:t>relevant</a:t>
            </a:r>
            <a:r>
              <a:rPr lang="it-IT" sz="2800" i="1" dirty="0"/>
              <a:t> [</a:t>
            </a:r>
            <a:r>
              <a:rPr lang="it-IT" sz="2800" i="1" dirty="0" err="1"/>
              <a:t>local</a:t>
            </a:r>
            <a:r>
              <a:rPr lang="it-IT" sz="2800" i="1" dirty="0"/>
              <a:t> </a:t>
            </a:r>
            <a:r>
              <a:rPr lang="it-IT" sz="2800" i="1" dirty="0" err="1"/>
              <a:t>alignnment</a:t>
            </a:r>
            <a:r>
              <a:rPr lang="it-IT" sz="2800" i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6282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0240" y="758613"/>
            <a:ext cx="11487573" cy="65024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Local Alignment Problem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947" y="1950721"/>
            <a:ext cx="12137813" cy="56074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Local Alignment Problem: 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Find the highest-scoring local alignment between two strings.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 </a:t>
            </a:r>
          </a:p>
          <a:p>
            <a:pPr marL="650230" indent="-650230" algn="l" defTabSz="1300460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Input: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Strings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v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and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w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as well as a matrix </a:t>
            </a:r>
            <a:r>
              <a:rPr lang="en-US" sz="3982" b="1" i="1" kern="1200" dirty="0">
                <a:solidFill>
                  <a:prstClr val="black"/>
                </a:solidFill>
                <a:latin typeface="Calibri"/>
                <a:cs typeface="Arial" charset="0"/>
              </a:rPr>
              <a:t>score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.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 </a:t>
            </a:r>
          </a:p>
          <a:p>
            <a:pPr marL="650230" indent="-650230" algn="l" defTabSz="1300460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982" b="1" kern="1200" dirty="0">
                <a:solidFill>
                  <a:prstClr val="black"/>
                </a:solidFill>
                <a:latin typeface="Calibri"/>
                <a:cs typeface="Arial" charset="0"/>
              </a:rPr>
              <a:t>Output: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Substrings of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v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and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w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whose global alignment (as defined by the matrix </a:t>
            </a:r>
            <a:r>
              <a:rPr lang="en-US" sz="3982" b="1" i="1" kern="1200" dirty="0">
                <a:solidFill>
                  <a:prstClr val="black"/>
                </a:solidFill>
                <a:latin typeface="Calibri"/>
                <a:cs typeface="Arial" charset="0"/>
              </a:rPr>
              <a:t>score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), is maximal among all global alignments of all substrings of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v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 and </a:t>
            </a:r>
            <a:r>
              <a:rPr lang="en-US" sz="3982" i="1" kern="1200" dirty="0">
                <a:solidFill>
                  <a:prstClr val="black"/>
                </a:solidFill>
                <a:latin typeface="Calibri"/>
                <a:cs typeface="Arial" charset="0"/>
              </a:rPr>
              <a:t>w</a:t>
            </a: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.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42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043E300-872F-0249-880E-BBE949B7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1" y="990600"/>
            <a:ext cx="11612562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70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Local Alignments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A5359-1F1F-5A43-8EC1-5D0BF3D84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40" y="2051072"/>
            <a:ext cx="6610773" cy="69405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B260A7-496D-0841-9F3C-E7FFB02291C8}"/>
              </a:ext>
            </a:extLst>
          </p:cNvPr>
          <p:cNvSpPr/>
          <p:nvPr/>
        </p:nvSpPr>
        <p:spPr>
          <a:xfrm>
            <a:off x="427635" y="2232447"/>
            <a:ext cx="4876800" cy="43819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Local alignments may be well away from “main diagonal” because they have a lot of indels on ends of the alignment.</a:t>
            </a:r>
            <a:endParaRPr lang="en-US" sz="5120" dirty="0">
              <a:solidFill>
                <a:schemeClr val="tx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616751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Global Alignment for Local Alignment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240" y="7044269"/>
            <a:ext cx="11704320" cy="13179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ED1C24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latin typeface="Optima"/>
                <a:cs typeface="Optima"/>
              </a:rPr>
              <a:t>How can we reformulate the problem statement to find areas of “local” similarity?</a:t>
            </a:r>
            <a:endParaRPr lang="en-US" sz="5120" i="1" dirty="0">
              <a:latin typeface="Optima"/>
              <a:cs typeface="Optim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8F5F3-A7D4-134A-B2F0-06071F9CDD8A}"/>
              </a:ext>
            </a:extLst>
          </p:cNvPr>
          <p:cNvSpPr/>
          <p:nvPr/>
        </p:nvSpPr>
        <p:spPr>
          <a:xfrm>
            <a:off x="650240" y="2492587"/>
            <a:ext cx="11704320" cy="3156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Global Alignment Problem:</a:t>
            </a:r>
            <a:endParaRPr lang="en-US" sz="3982" i="1" dirty="0">
              <a:solidFill>
                <a:schemeClr val="tx1"/>
              </a:solidFill>
              <a:latin typeface="Optima"/>
              <a:cs typeface="Optima"/>
            </a:endParaRP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solidFill>
                  <a:schemeClr val="tx1"/>
                </a:solidFill>
                <a:latin typeface="Optima"/>
                <a:cs typeface="Optima"/>
              </a:rPr>
              <a:t>Input: 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Two strings and a scoring matrix.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solidFill>
                  <a:schemeClr val="tx1"/>
                </a:solidFill>
                <a:latin typeface="Optima"/>
                <a:cs typeface="Optima"/>
              </a:rPr>
              <a:t>Output: 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An alignment of the strings with maximum alignment score according to the scoring matrix.</a:t>
            </a:r>
            <a:endParaRPr lang="en-US" sz="5120" dirty="0">
              <a:solidFill>
                <a:schemeClr val="tx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667314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Global Alignment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240" y="5527041"/>
            <a:ext cx="11704320" cy="19307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chemeClr val="tx2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latin typeface="Optima"/>
                <a:cs typeface="Optima"/>
              </a:rPr>
              <a:t>One idea for solving this is to solve the Global Alignment Problem </a:t>
            </a:r>
            <a:r>
              <a:rPr lang="en-US" sz="3982" i="1" u="sng" dirty="0">
                <a:latin typeface="Optima"/>
                <a:cs typeface="Optima"/>
              </a:rPr>
              <a:t>for every pair of substrings of v and w</a:t>
            </a:r>
            <a:r>
              <a:rPr lang="en-US" sz="3982" dirty="0">
                <a:latin typeface="Optima"/>
                <a:cs typeface="Optima"/>
              </a:rPr>
              <a:t>. Why is this an issue?</a:t>
            </a:r>
            <a:endParaRPr lang="en-US" sz="5120" i="1" dirty="0">
              <a:latin typeface="Optima"/>
              <a:cs typeface="Optim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89F3A-5C43-4643-9F11-9C09F4A514E9}"/>
              </a:ext>
            </a:extLst>
          </p:cNvPr>
          <p:cNvSpPr/>
          <p:nvPr/>
        </p:nvSpPr>
        <p:spPr>
          <a:xfrm>
            <a:off x="650240" y="2492589"/>
            <a:ext cx="11704320" cy="2543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Local Alignment Problem:</a:t>
            </a:r>
          </a:p>
          <a:p>
            <a:pPr marL="650230" indent="-650230" algn="l">
              <a:buFont typeface="Arial" panose="020B0604020202020204" pitchFamily="34" charset="0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and a scoring matrix.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Substrings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 </a:t>
            </a:r>
            <a:r>
              <a:rPr lang="en-US" sz="3982" dirty="0">
                <a:latin typeface="Optima"/>
                <a:cs typeface="Optima"/>
              </a:rPr>
              <a:t>whose best global alignment score is maximized over all substrings.</a:t>
            </a:r>
            <a:endParaRPr lang="en-US" sz="5120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893942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Global Alignment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240" y="5527041"/>
            <a:ext cx="11704320" cy="13179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W</a:t>
            </a:r>
            <a:r>
              <a:rPr lang="en-US" sz="3982" dirty="0">
                <a:latin typeface="Optima"/>
                <a:cs typeface="Optima"/>
              </a:rPr>
              <a:t>e have about |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|</a:t>
            </a:r>
            <a:r>
              <a:rPr lang="en-US" sz="3982" baseline="30000" dirty="0">
                <a:latin typeface="Optima"/>
                <a:cs typeface="Optima"/>
              </a:rPr>
              <a:t>2</a:t>
            </a:r>
            <a:r>
              <a:rPr lang="en-US" sz="3982" dirty="0">
                <a:latin typeface="Optima"/>
                <a:cs typeface="Optima"/>
              </a:rPr>
              <a:t>|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|</a:t>
            </a:r>
            <a:r>
              <a:rPr lang="en-US" sz="3982" baseline="30000" dirty="0">
                <a:latin typeface="Optima"/>
                <a:cs typeface="Optima"/>
              </a:rPr>
              <a:t>2</a:t>
            </a:r>
            <a:r>
              <a:rPr lang="en-US" sz="3982" dirty="0">
                <a:latin typeface="Optima"/>
                <a:cs typeface="Optima"/>
              </a:rPr>
              <a:t> alignments to construct!</a:t>
            </a:r>
            <a:endParaRPr lang="en-US" sz="5120" i="1" dirty="0">
              <a:latin typeface="Optima"/>
              <a:cs typeface="Optim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89F3A-5C43-4643-9F11-9C09F4A514E9}"/>
              </a:ext>
            </a:extLst>
          </p:cNvPr>
          <p:cNvSpPr/>
          <p:nvPr/>
        </p:nvSpPr>
        <p:spPr>
          <a:xfrm>
            <a:off x="650240" y="2492589"/>
            <a:ext cx="11704320" cy="2543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latin typeface="Optima"/>
                <a:cs typeface="Optima"/>
              </a:rPr>
              <a:t>Local Alignment Problem:</a:t>
            </a:r>
          </a:p>
          <a:p>
            <a:pPr marL="650230" indent="-650230" algn="l">
              <a:buFont typeface="Arial" panose="020B0604020202020204" pitchFamily="34" charset="0"/>
              <a:buChar char="•"/>
            </a:pPr>
            <a:r>
              <a:rPr lang="en-US" sz="3982" b="1" dirty="0">
                <a:latin typeface="Optima"/>
                <a:cs typeface="Optima"/>
              </a:rPr>
              <a:t>Input: </a:t>
            </a:r>
            <a:r>
              <a:rPr lang="en-US" sz="3982" dirty="0">
                <a:latin typeface="Optima"/>
                <a:cs typeface="Optima"/>
              </a:rPr>
              <a:t>Two strings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</a:t>
            </a:r>
            <a:r>
              <a:rPr lang="en-US" sz="3982" dirty="0">
                <a:latin typeface="Optima"/>
                <a:cs typeface="Optima"/>
              </a:rPr>
              <a:t> and a scoring matrix.</a:t>
            </a:r>
          </a:p>
          <a:p>
            <a:pPr marL="650214" indent="-650214" algn="l">
              <a:buFont typeface="Arial"/>
              <a:buChar char="•"/>
            </a:pPr>
            <a:r>
              <a:rPr lang="en-US" sz="3982" b="1" dirty="0">
                <a:latin typeface="Optima"/>
                <a:cs typeface="Optima"/>
              </a:rPr>
              <a:t>Output: </a:t>
            </a:r>
            <a:r>
              <a:rPr lang="en-US" sz="3982" dirty="0">
                <a:latin typeface="Optima"/>
                <a:cs typeface="Optima"/>
              </a:rPr>
              <a:t>Substrings of </a:t>
            </a:r>
            <a:r>
              <a:rPr lang="en-US" sz="3982" i="1" dirty="0">
                <a:latin typeface="Optima"/>
                <a:cs typeface="Optima"/>
              </a:rPr>
              <a:t>v</a:t>
            </a:r>
            <a:r>
              <a:rPr lang="en-US" sz="3982" dirty="0">
                <a:latin typeface="Optima"/>
                <a:cs typeface="Optima"/>
              </a:rPr>
              <a:t> and </a:t>
            </a:r>
            <a:r>
              <a:rPr lang="en-US" sz="3982" i="1" dirty="0">
                <a:latin typeface="Optima"/>
                <a:cs typeface="Optima"/>
              </a:rPr>
              <a:t>w </a:t>
            </a:r>
            <a:r>
              <a:rPr lang="en-US" sz="3982" dirty="0">
                <a:latin typeface="Optima"/>
                <a:cs typeface="Optima"/>
              </a:rPr>
              <a:t>whose best global alignment score is maximized over all substrings.</a:t>
            </a:r>
            <a:endParaRPr lang="en-US" sz="5120" dirty="0">
              <a:latin typeface="Optima"/>
              <a:cs typeface="Optim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AC8FB-A27E-F44F-96BE-B94D9FDD6B12}"/>
              </a:ext>
            </a:extLst>
          </p:cNvPr>
          <p:cNvSpPr/>
          <p:nvPr/>
        </p:nvSpPr>
        <p:spPr>
          <a:xfrm>
            <a:off x="650240" y="7854143"/>
            <a:ext cx="11704320" cy="1317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latin typeface="Optima"/>
                <a:cs typeface="Optima"/>
              </a:rPr>
              <a:t>This was understood in 1970, and yet the problem remained open …</a:t>
            </a:r>
            <a:endParaRPr lang="en-US" sz="5120" i="1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9913383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6529-58B5-0841-84A9-FCE8382A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 Years Go By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51CDC-0E8F-8A4F-BDB3-DCB70F68B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6" y="2709333"/>
            <a:ext cx="10963769" cy="2763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81438-EB69-2541-B1E0-998B556E4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15" y="6068907"/>
            <a:ext cx="10961963" cy="2275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88685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3" y="108373"/>
            <a:ext cx="12029440" cy="1625600"/>
          </a:xfrm>
        </p:spPr>
        <p:txBody>
          <a:bodyPr>
            <a:normAutofit/>
          </a:bodyPr>
          <a:lstStyle/>
          <a:p>
            <a:r>
              <a:rPr lang="en-US" dirty="0"/>
              <a:t>“Free Rides” for Local Alignment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64573" y="2838124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2519" y="6975482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DD64E-B686-364A-A3AA-C700710998D7}"/>
              </a:ext>
            </a:extLst>
          </p:cNvPr>
          <p:cNvSpPr/>
          <p:nvPr/>
        </p:nvSpPr>
        <p:spPr>
          <a:xfrm>
            <a:off x="541866" y="2371068"/>
            <a:ext cx="5183962" cy="2543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Add a zero-weight edge from the source to every node and the sink to every node.</a:t>
            </a:r>
            <a:endParaRPr lang="en-US" sz="5120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556C3-D38A-A840-9746-17BCB15FF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104249"/>
            <a:ext cx="6667523" cy="65656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B250C1-A324-B244-B8FA-AC22FD6DC2DB}"/>
              </a:ext>
            </a:extLst>
          </p:cNvPr>
          <p:cNvSpPr/>
          <p:nvPr/>
        </p:nvSpPr>
        <p:spPr>
          <a:xfrm>
            <a:off x="536161" y="5845587"/>
            <a:ext cx="5183962" cy="25435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This will allow a local alignment to start and end anywhere with no penalty.</a:t>
            </a:r>
            <a:endParaRPr lang="en-US" sz="5120" dirty="0">
              <a:solidFill>
                <a:schemeClr val="tx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9710719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Oval 271"/>
          <p:cNvSpPr/>
          <p:nvPr/>
        </p:nvSpPr>
        <p:spPr>
          <a:xfrm>
            <a:off x="3277597" y="2692361"/>
            <a:ext cx="854714" cy="854714"/>
          </a:xfrm>
          <a:prstGeom prst="ellipse">
            <a:avLst/>
          </a:prstGeom>
          <a:solidFill>
            <a:schemeClr val="bg1">
              <a:lumMod val="75000"/>
              <a:alpha val="7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5165063" y="267608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5" name="Oval 274"/>
          <p:cNvSpPr/>
          <p:nvPr/>
        </p:nvSpPr>
        <p:spPr>
          <a:xfrm>
            <a:off x="7052528" y="267608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 dirty="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7" name="Oval 276"/>
          <p:cNvSpPr/>
          <p:nvPr/>
        </p:nvSpPr>
        <p:spPr>
          <a:xfrm>
            <a:off x="8939993" y="267608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3277597" y="4563554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3" name="Oval 282"/>
          <p:cNvSpPr/>
          <p:nvPr/>
        </p:nvSpPr>
        <p:spPr>
          <a:xfrm>
            <a:off x="5165063" y="456253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7052528" y="4563554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8939993" y="4563554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3277597" y="645101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9" name="Oval 288"/>
          <p:cNvSpPr/>
          <p:nvPr/>
        </p:nvSpPr>
        <p:spPr>
          <a:xfrm>
            <a:off x="5165063" y="644999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7052528" y="645101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1" name="Oval 290"/>
          <p:cNvSpPr/>
          <p:nvPr/>
        </p:nvSpPr>
        <p:spPr>
          <a:xfrm>
            <a:off x="8939993" y="6451019"/>
            <a:ext cx="854714" cy="8547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cxnSp>
        <p:nvCxnSpPr>
          <p:cNvPr id="305" name="Straight Arrow Connector 304"/>
          <p:cNvCxnSpPr>
            <a:stCxn id="272" idx="6"/>
            <a:endCxn id="273" idx="2"/>
          </p:cNvCxnSpPr>
          <p:nvPr/>
        </p:nvCxnSpPr>
        <p:spPr>
          <a:xfrm flipV="1">
            <a:off x="4132311" y="3103445"/>
            <a:ext cx="1032751" cy="162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73" idx="6"/>
            <a:endCxn id="275" idx="2"/>
          </p:cNvCxnSpPr>
          <p:nvPr/>
        </p:nvCxnSpPr>
        <p:spPr>
          <a:xfrm>
            <a:off x="6019777" y="3103445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75" idx="6"/>
            <a:endCxn id="277" idx="2"/>
          </p:cNvCxnSpPr>
          <p:nvPr/>
        </p:nvCxnSpPr>
        <p:spPr>
          <a:xfrm>
            <a:off x="7907242" y="3103445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77" idx="4"/>
            <a:endCxn id="286" idx="0"/>
          </p:cNvCxnSpPr>
          <p:nvPr/>
        </p:nvCxnSpPr>
        <p:spPr>
          <a:xfrm>
            <a:off x="9367350" y="3530802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75" idx="4"/>
            <a:endCxn id="285" idx="0"/>
          </p:cNvCxnSpPr>
          <p:nvPr/>
        </p:nvCxnSpPr>
        <p:spPr>
          <a:xfrm>
            <a:off x="7479885" y="3530802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73" idx="4"/>
            <a:endCxn id="283" idx="0"/>
          </p:cNvCxnSpPr>
          <p:nvPr/>
        </p:nvCxnSpPr>
        <p:spPr>
          <a:xfrm>
            <a:off x="5592420" y="3530802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72" idx="4"/>
            <a:endCxn id="281" idx="0"/>
          </p:cNvCxnSpPr>
          <p:nvPr/>
        </p:nvCxnSpPr>
        <p:spPr>
          <a:xfrm>
            <a:off x="3704954" y="3547075"/>
            <a:ext cx="0" cy="101647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281" idx="6"/>
            <a:endCxn id="283" idx="2"/>
          </p:cNvCxnSpPr>
          <p:nvPr/>
        </p:nvCxnSpPr>
        <p:spPr>
          <a:xfrm flipV="1">
            <a:off x="4132311" y="4989887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283" idx="6"/>
            <a:endCxn id="285" idx="2"/>
          </p:cNvCxnSpPr>
          <p:nvPr/>
        </p:nvCxnSpPr>
        <p:spPr>
          <a:xfrm>
            <a:off x="6019777" y="4989887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85" idx="6"/>
            <a:endCxn id="286" idx="2"/>
          </p:cNvCxnSpPr>
          <p:nvPr/>
        </p:nvCxnSpPr>
        <p:spPr>
          <a:xfrm>
            <a:off x="7907242" y="4990911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81" idx="4"/>
            <a:endCxn id="288" idx="0"/>
          </p:cNvCxnSpPr>
          <p:nvPr/>
        </p:nvCxnSpPr>
        <p:spPr>
          <a:xfrm>
            <a:off x="3704954" y="5418268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3" idx="4"/>
            <a:endCxn id="289" idx="0"/>
          </p:cNvCxnSpPr>
          <p:nvPr/>
        </p:nvCxnSpPr>
        <p:spPr>
          <a:xfrm>
            <a:off x="5592420" y="541724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285" idx="4"/>
            <a:endCxn id="290" idx="0"/>
          </p:cNvCxnSpPr>
          <p:nvPr/>
        </p:nvCxnSpPr>
        <p:spPr>
          <a:xfrm>
            <a:off x="7479885" y="5418268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286" idx="4"/>
            <a:endCxn id="291" idx="0"/>
          </p:cNvCxnSpPr>
          <p:nvPr/>
        </p:nvCxnSpPr>
        <p:spPr>
          <a:xfrm>
            <a:off x="9367350" y="5418268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>
            <a:stCxn id="288" idx="6"/>
            <a:endCxn id="289" idx="2"/>
          </p:cNvCxnSpPr>
          <p:nvPr/>
        </p:nvCxnSpPr>
        <p:spPr>
          <a:xfrm flipV="1">
            <a:off x="4132311" y="6877352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289" idx="6"/>
            <a:endCxn id="290" idx="2"/>
          </p:cNvCxnSpPr>
          <p:nvPr/>
        </p:nvCxnSpPr>
        <p:spPr>
          <a:xfrm>
            <a:off x="6019777" y="6877352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290" idx="6"/>
            <a:endCxn id="291" idx="2"/>
          </p:cNvCxnSpPr>
          <p:nvPr/>
        </p:nvCxnSpPr>
        <p:spPr>
          <a:xfrm>
            <a:off x="7907242" y="6878376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286" idx="1"/>
          </p:cNvCxnSpPr>
          <p:nvPr/>
        </p:nvCxnSpPr>
        <p:spPr>
          <a:xfrm>
            <a:off x="3965107" y="3358787"/>
            <a:ext cx="5100056" cy="13299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3986122" y="3381696"/>
            <a:ext cx="3066405" cy="13995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986122" y="3381697"/>
            <a:ext cx="1606298" cy="118083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endCxn id="289" idx="1"/>
          </p:cNvCxnSpPr>
          <p:nvPr/>
        </p:nvCxnSpPr>
        <p:spPr>
          <a:xfrm>
            <a:off x="4033877" y="3382721"/>
            <a:ext cx="1256354" cy="31924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272" idx="5"/>
          </p:cNvCxnSpPr>
          <p:nvPr/>
        </p:nvCxnSpPr>
        <p:spPr>
          <a:xfrm>
            <a:off x="4007141" y="3421906"/>
            <a:ext cx="1355548" cy="124561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291" idx="1"/>
          </p:cNvCxnSpPr>
          <p:nvPr/>
        </p:nvCxnSpPr>
        <p:spPr>
          <a:xfrm>
            <a:off x="4020508" y="3370240"/>
            <a:ext cx="5044654" cy="32059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16200000">
            <a:off x="4215767" y="1779805"/>
            <a:ext cx="892575" cy="1900834"/>
          </a:xfrm>
          <a:prstGeom prst="arc">
            <a:avLst>
              <a:gd name="adj1" fmla="val 16200000"/>
              <a:gd name="adj2" fmla="val 5306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Arc 136"/>
          <p:cNvSpPr/>
          <p:nvPr/>
        </p:nvSpPr>
        <p:spPr>
          <a:xfrm rot="16200000">
            <a:off x="4939150" y="818054"/>
            <a:ext cx="1257128" cy="3824337"/>
          </a:xfrm>
          <a:prstGeom prst="arc">
            <a:avLst>
              <a:gd name="adj1" fmla="val 16200000"/>
              <a:gd name="adj2" fmla="val 5306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Arc 137"/>
          <p:cNvSpPr/>
          <p:nvPr/>
        </p:nvSpPr>
        <p:spPr>
          <a:xfrm rot="16200000">
            <a:off x="5699550" y="-92272"/>
            <a:ext cx="1623799" cy="5711808"/>
          </a:xfrm>
          <a:prstGeom prst="arc">
            <a:avLst>
              <a:gd name="adj1" fmla="val 16200000"/>
              <a:gd name="adj2" fmla="val 5306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Arc 138"/>
          <p:cNvSpPr/>
          <p:nvPr/>
        </p:nvSpPr>
        <p:spPr>
          <a:xfrm flipH="1">
            <a:off x="2817549" y="3111582"/>
            <a:ext cx="920094" cy="1900834"/>
          </a:xfrm>
          <a:prstGeom prst="arc">
            <a:avLst>
              <a:gd name="adj1" fmla="val 16200000"/>
              <a:gd name="adj2" fmla="val 542112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Arc 139"/>
          <p:cNvSpPr/>
          <p:nvPr/>
        </p:nvSpPr>
        <p:spPr>
          <a:xfrm flipH="1">
            <a:off x="2729859" y="3092105"/>
            <a:ext cx="1095475" cy="3797612"/>
          </a:xfrm>
          <a:prstGeom prst="arc">
            <a:avLst>
              <a:gd name="adj1" fmla="val 16200000"/>
              <a:gd name="adj2" fmla="val 542112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216747" y="758613"/>
            <a:ext cx="12571307" cy="650240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00460"/>
            <a:r>
              <a:rPr lang="en-US" altLang="en-US" sz="5120" dirty="0">
                <a:solidFill>
                  <a:prstClr val="black"/>
                </a:solidFill>
                <a:latin typeface="Calibri"/>
              </a:rPr>
              <a:t>What Do Free Taxi Rides Mean in the Terms of the Alignment Graph? </a:t>
            </a:r>
          </a:p>
        </p:txBody>
      </p:sp>
    </p:spTree>
    <p:extLst>
      <p:ext uri="{BB962C8B-B14F-4D97-AF65-F5344CB8AC3E}">
        <p14:creationId xmlns:p14="http://schemas.microsoft.com/office/powerpoint/2010/main" val="168455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7" grpId="0" animBg="1"/>
      <p:bldP spid="138" grpId="0" animBg="1"/>
      <p:bldP spid="139" grpId="0" animBg="1"/>
      <p:bldP spid="14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Oval 271"/>
          <p:cNvSpPr/>
          <p:nvPr/>
        </p:nvSpPr>
        <p:spPr>
          <a:xfrm>
            <a:off x="3277597" y="2692361"/>
            <a:ext cx="854714" cy="854714"/>
          </a:xfrm>
          <a:prstGeom prst="ellipse">
            <a:avLst/>
          </a:prstGeom>
          <a:solidFill>
            <a:schemeClr val="bg1">
              <a:lumMod val="75000"/>
              <a:alpha val="7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5165063" y="267608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5" name="Oval 274"/>
          <p:cNvSpPr/>
          <p:nvPr/>
        </p:nvSpPr>
        <p:spPr>
          <a:xfrm>
            <a:off x="7052528" y="267608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 dirty="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77" name="Oval 276"/>
          <p:cNvSpPr/>
          <p:nvPr/>
        </p:nvSpPr>
        <p:spPr>
          <a:xfrm>
            <a:off x="8939993" y="2676088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3277597" y="4563554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3" name="Oval 282"/>
          <p:cNvSpPr/>
          <p:nvPr/>
        </p:nvSpPr>
        <p:spPr>
          <a:xfrm>
            <a:off x="5165063" y="4562530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7052528" y="4563554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8939993" y="4563554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3277597" y="645101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89" name="Oval 288"/>
          <p:cNvSpPr/>
          <p:nvPr/>
        </p:nvSpPr>
        <p:spPr>
          <a:xfrm>
            <a:off x="5165063" y="6449995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7052528" y="6451019"/>
            <a:ext cx="854714" cy="854714"/>
          </a:xfrm>
          <a:prstGeom prst="ellipse">
            <a:avLst/>
          </a:prstGeom>
          <a:solidFill>
            <a:srgbClr val="D9D9D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sp>
        <p:nvSpPr>
          <p:cNvPr id="291" name="Oval 290"/>
          <p:cNvSpPr/>
          <p:nvPr/>
        </p:nvSpPr>
        <p:spPr>
          <a:xfrm>
            <a:off x="8939993" y="6451019"/>
            <a:ext cx="854714" cy="8547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3413" kern="1200">
              <a:solidFill>
                <a:prstClr val="white"/>
              </a:solidFill>
              <a:latin typeface="Helvetica"/>
              <a:cs typeface="Helvetica"/>
            </a:endParaRPr>
          </a:p>
        </p:txBody>
      </p:sp>
      <p:cxnSp>
        <p:nvCxnSpPr>
          <p:cNvPr id="305" name="Straight Arrow Connector 304"/>
          <p:cNvCxnSpPr>
            <a:stCxn id="272" idx="6"/>
            <a:endCxn id="273" idx="2"/>
          </p:cNvCxnSpPr>
          <p:nvPr/>
        </p:nvCxnSpPr>
        <p:spPr>
          <a:xfrm flipV="1">
            <a:off x="4132311" y="3103445"/>
            <a:ext cx="1032751" cy="162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73" idx="6"/>
            <a:endCxn id="275" idx="2"/>
          </p:cNvCxnSpPr>
          <p:nvPr/>
        </p:nvCxnSpPr>
        <p:spPr>
          <a:xfrm>
            <a:off x="6019777" y="3103445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275" idx="6"/>
            <a:endCxn id="277" idx="2"/>
          </p:cNvCxnSpPr>
          <p:nvPr/>
        </p:nvCxnSpPr>
        <p:spPr>
          <a:xfrm>
            <a:off x="7907242" y="3103445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277" idx="4"/>
            <a:endCxn id="286" idx="0"/>
          </p:cNvCxnSpPr>
          <p:nvPr/>
        </p:nvCxnSpPr>
        <p:spPr>
          <a:xfrm>
            <a:off x="9367350" y="3530802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75" idx="4"/>
            <a:endCxn id="285" idx="0"/>
          </p:cNvCxnSpPr>
          <p:nvPr/>
        </p:nvCxnSpPr>
        <p:spPr>
          <a:xfrm>
            <a:off x="7479885" y="3530802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73" idx="4"/>
            <a:endCxn id="283" idx="0"/>
          </p:cNvCxnSpPr>
          <p:nvPr/>
        </p:nvCxnSpPr>
        <p:spPr>
          <a:xfrm>
            <a:off x="5592420" y="3530802"/>
            <a:ext cx="0" cy="10317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72" idx="4"/>
            <a:endCxn id="281" idx="0"/>
          </p:cNvCxnSpPr>
          <p:nvPr/>
        </p:nvCxnSpPr>
        <p:spPr>
          <a:xfrm>
            <a:off x="3704954" y="3547075"/>
            <a:ext cx="0" cy="101647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281" idx="6"/>
            <a:endCxn id="283" idx="2"/>
          </p:cNvCxnSpPr>
          <p:nvPr/>
        </p:nvCxnSpPr>
        <p:spPr>
          <a:xfrm flipV="1">
            <a:off x="4132311" y="4989887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283" idx="6"/>
            <a:endCxn id="285" idx="2"/>
          </p:cNvCxnSpPr>
          <p:nvPr/>
        </p:nvCxnSpPr>
        <p:spPr>
          <a:xfrm>
            <a:off x="6019777" y="4989887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85" idx="6"/>
            <a:endCxn id="286" idx="2"/>
          </p:cNvCxnSpPr>
          <p:nvPr/>
        </p:nvCxnSpPr>
        <p:spPr>
          <a:xfrm>
            <a:off x="7907242" y="4990911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281" idx="4"/>
            <a:endCxn id="288" idx="0"/>
          </p:cNvCxnSpPr>
          <p:nvPr/>
        </p:nvCxnSpPr>
        <p:spPr>
          <a:xfrm>
            <a:off x="3704954" y="5418268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3" idx="4"/>
            <a:endCxn id="289" idx="0"/>
          </p:cNvCxnSpPr>
          <p:nvPr/>
        </p:nvCxnSpPr>
        <p:spPr>
          <a:xfrm>
            <a:off x="5592420" y="5417244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285" idx="4"/>
            <a:endCxn id="290" idx="0"/>
          </p:cNvCxnSpPr>
          <p:nvPr/>
        </p:nvCxnSpPr>
        <p:spPr>
          <a:xfrm>
            <a:off x="7479885" y="5418268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286" idx="4"/>
            <a:endCxn id="291" idx="0"/>
          </p:cNvCxnSpPr>
          <p:nvPr/>
        </p:nvCxnSpPr>
        <p:spPr>
          <a:xfrm>
            <a:off x="9367350" y="5418268"/>
            <a:ext cx="0" cy="103275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>
            <a:stCxn id="288" idx="6"/>
            <a:endCxn id="289" idx="2"/>
          </p:cNvCxnSpPr>
          <p:nvPr/>
        </p:nvCxnSpPr>
        <p:spPr>
          <a:xfrm flipV="1">
            <a:off x="4132311" y="6877352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289" idx="6"/>
            <a:endCxn id="290" idx="2"/>
          </p:cNvCxnSpPr>
          <p:nvPr/>
        </p:nvCxnSpPr>
        <p:spPr>
          <a:xfrm>
            <a:off x="6019777" y="6877352"/>
            <a:ext cx="1032751" cy="102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290" idx="6"/>
            <a:endCxn id="291" idx="2"/>
          </p:cNvCxnSpPr>
          <p:nvPr/>
        </p:nvCxnSpPr>
        <p:spPr>
          <a:xfrm>
            <a:off x="7907242" y="6878376"/>
            <a:ext cx="10327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286" idx="1"/>
          </p:cNvCxnSpPr>
          <p:nvPr/>
        </p:nvCxnSpPr>
        <p:spPr>
          <a:xfrm>
            <a:off x="3965107" y="3358787"/>
            <a:ext cx="5100056" cy="13299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3986122" y="3381696"/>
            <a:ext cx="3066405" cy="13995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986122" y="3381697"/>
            <a:ext cx="1606298" cy="118083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endCxn id="289" idx="1"/>
          </p:cNvCxnSpPr>
          <p:nvPr/>
        </p:nvCxnSpPr>
        <p:spPr>
          <a:xfrm>
            <a:off x="4033877" y="3382721"/>
            <a:ext cx="1256354" cy="31924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272" idx="5"/>
          </p:cNvCxnSpPr>
          <p:nvPr/>
        </p:nvCxnSpPr>
        <p:spPr>
          <a:xfrm>
            <a:off x="4007141" y="3421906"/>
            <a:ext cx="1355548" cy="124561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291" idx="1"/>
          </p:cNvCxnSpPr>
          <p:nvPr/>
        </p:nvCxnSpPr>
        <p:spPr>
          <a:xfrm>
            <a:off x="4020508" y="3370240"/>
            <a:ext cx="5044654" cy="32059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16200000">
            <a:off x="4215767" y="1779805"/>
            <a:ext cx="892575" cy="1900834"/>
          </a:xfrm>
          <a:prstGeom prst="arc">
            <a:avLst>
              <a:gd name="adj1" fmla="val 16200000"/>
              <a:gd name="adj2" fmla="val 5306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Arc 136"/>
          <p:cNvSpPr/>
          <p:nvPr/>
        </p:nvSpPr>
        <p:spPr>
          <a:xfrm rot="16200000">
            <a:off x="4939150" y="818054"/>
            <a:ext cx="1257128" cy="3824337"/>
          </a:xfrm>
          <a:prstGeom prst="arc">
            <a:avLst>
              <a:gd name="adj1" fmla="val 16200000"/>
              <a:gd name="adj2" fmla="val 5306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Arc 137"/>
          <p:cNvSpPr/>
          <p:nvPr/>
        </p:nvSpPr>
        <p:spPr>
          <a:xfrm rot="16200000">
            <a:off x="5699550" y="-92272"/>
            <a:ext cx="1623799" cy="5711808"/>
          </a:xfrm>
          <a:prstGeom prst="arc">
            <a:avLst>
              <a:gd name="adj1" fmla="val 16200000"/>
              <a:gd name="adj2" fmla="val 5306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Arc 138"/>
          <p:cNvSpPr/>
          <p:nvPr/>
        </p:nvSpPr>
        <p:spPr>
          <a:xfrm flipH="1">
            <a:off x="2817549" y="3111582"/>
            <a:ext cx="920094" cy="1900834"/>
          </a:xfrm>
          <a:prstGeom prst="arc">
            <a:avLst>
              <a:gd name="adj1" fmla="val 16200000"/>
              <a:gd name="adj2" fmla="val 542112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Arc 139"/>
          <p:cNvSpPr/>
          <p:nvPr/>
        </p:nvSpPr>
        <p:spPr>
          <a:xfrm flipH="1">
            <a:off x="2729859" y="3092105"/>
            <a:ext cx="1095475" cy="3797612"/>
          </a:xfrm>
          <a:prstGeom prst="arc">
            <a:avLst>
              <a:gd name="adj1" fmla="val 16200000"/>
              <a:gd name="adj2" fmla="val 542112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992807" y="5270189"/>
            <a:ext cx="5100056" cy="132993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019776" y="5158348"/>
            <a:ext cx="3066405" cy="144177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5" idx="5"/>
          </p:cNvCxnSpPr>
          <p:nvPr/>
        </p:nvCxnSpPr>
        <p:spPr>
          <a:xfrm>
            <a:off x="7782072" y="5293098"/>
            <a:ext cx="1269722" cy="128206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795439" y="3339434"/>
            <a:ext cx="1256354" cy="319244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 rot="16200000" flipH="1">
            <a:off x="8005402" y="6327064"/>
            <a:ext cx="849802" cy="1900834"/>
          </a:xfrm>
          <a:prstGeom prst="arc">
            <a:avLst>
              <a:gd name="adj1" fmla="val 16200000"/>
              <a:gd name="adj2" fmla="val 5306265"/>
            </a:avLst>
          </a:prstGeom>
          <a:ln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Arc 47"/>
          <p:cNvSpPr/>
          <p:nvPr/>
        </p:nvSpPr>
        <p:spPr>
          <a:xfrm rot="16200000" flipH="1">
            <a:off x="6777938" y="5350500"/>
            <a:ext cx="1436816" cy="3824337"/>
          </a:xfrm>
          <a:prstGeom prst="arc">
            <a:avLst>
              <a:gd name="adj1" fmla="val 16200000"/>
              <a:gd name="adj2" fmla="val 5306265"/>
            </a:avLst>
          </a:prstGeom>
          <a:ln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Arc 48"/>
          <p:cNvSpPr/>
          <p:nvPr/>
        </p:nvSpPr>
        <p:spPr>
          <a:xfrm rot="16200000" flipH="1">
            <a:off x="5662813" y="4406763"/>
            <a:ext cx="1760044" cy="5711808"/>
          </a:xfrm>
          <a:prstGeom prst="arc">
            <a:avLst>
              <a:gd name="adj1" fmla="val 16200000"/>
              <a:gd name="adj2" fmla="val 5306265"/>
            </a:avLst>
          </a:prstGeom>
          <a:ln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Arc 49"/>
          <p:cNvSpPr/>
          <p:nvPr/>
        </p:nvSpPr>
        <p:spPr>
          <a:xfrm>
            <a:off x="9206444" y="4978941"/>
            <a:ext cx="1110738" cy="1900834"/>
          </a:xfrm>
          <a:prstGeom prst="arc">
            <a:avLst>
              <a:gd name="adj1" fmla="val 16200000"/>
              <a:gd name="adj2" fmla="val 5421121"/>
            </a:avLst>
          </a:prstGeom>
          <a:ln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Arc 50"/>
          <p:cNvSpPr/>
          <p:nvPr/>
        </p:nvSpPr>
        <p:spPr>
          <a:xfrm>
            <a:off x="8909411" y="3119718"/>
            <a:ext cx="1704805" cy="3797612"/>
          </a:xfrm>
          <a:prstGeom prst="arc">
            <a:avLst>
              <a:gd name="adj1" fmla="val 16200000"/>
              <a:gd name="adj2" fmla="val 5421121"/>
            </a:avLst>
          </a:prstGeom>
          <a:ln>
            <a:solidFill>
              <a:schemeClr val="tx1"/>
            </a:solidFill>
            <a:prstDash val="sysDot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Arc 55"/>
          <p:cNvSpPr/>
          <p:nvPr/>
        </p:nvSpPr>
        <p:spPr>
          <a:xfrm rot="19121905">
            <a:off x="6962279" y="2629702"/>
            <a:ext cx="1139723" cy="4580497"/>
          </a:xfrm>
          <a:prstGeom prst="arc">
            <a:avLst>
              <a:gd name="adj1" fmla="val 16200000"/>
              <a:gd name="adj2" fmla="val 5421121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650240" y="758613"/>
            <a:ext cx="11487573" cy="650240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00460"/>
            <a:r>
              <a:rPr lang="en-US" altLang="en-US" sz="5120" dirty="0">
                <a:solidFill>
                  <a:prstClr val="black"/>
                </a:solidFill>
                <a:latin typeface="Calibri"/>
              </a:rPr>
              <a:t>Building Manhattan for the Local Alignment Problem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88153" y="8344747"/>
            <a:ext cx="7348861" cy="705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982" kern="1200" dirty="0">
                <a:solidFill>
                  <a:prstClr val="black"/>
                </a:solidFill>
                <a:latin typeface="Calibri"/>
                <a:cs typeface="Arial" charset="0"/>
              </a:rPr>
              <a:t>How many edges have we added?</a:t>
            </a:r>
          </a:p>
        </p:txBody>
      </p:sp>
    </p:spTree>
    <p:extLst>
      <p:ext uri="{BB962C8B-B14F-4D97-AF65-F5344CB8AC3E}">
        <p14:creationId xmlns:p14="http://schemas.microsoft.com/office/powerpoint/2010/main" val="385984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3" y="108373"/>
            <a:ext cx="12029440" cy="1625600"/>
          </a:xfrm>
        </p:spPr>
        <p:txBody>
          <a:bodyPr>
            <a:normAutofit/>
          </a:bodyPr>
          <a:lstStyle/>
          <a:p>
            <a:r>
              <a:rPr lang="en-US" dirty="0"/>
              <a:t>“Free Rides” for Local Alignment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64573" y="2838124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2519" y="6975482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DD64E-B686-364A-A3AA-C700710998D7}"/>
              </a:ext>
            </a:extLst>
          </p:cNvPr>
          <p:cNvSpPr/>
          <p:nvPr/>
        </p:nvSpPr>
        <p:spPr>
          <a:xfrm>
            <a:off x="541866" y="2371069"/>
            <a:ext cx="5183962" cy="49947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chemeClr val="tx2"/>
                </a:solidFill>
                <a:latin typeface="Optima"/>
                <a:cs typeface="Optima"/>
              </a:rPr>
              <a:t>STOP: 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Recall that the dynamic programming algorithm has runtime proportional to the number of </a:t>
            </a:r>
            <a:r>
              <a:rPr lang="en-US" sz="3982" i="1" dirty="0">
                <a:solidFill>
                  <a:schemeClr val="tx1"/>
                </a:solidFill>
                <a:latin typeface="Optima"/>
                <a:cs typeface="Optima"/>
              </a:rPr>
              <a:t>edges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 in the network. How many zero-weight edges did we add?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556C3-D38A-A840-9746-17BCB15FF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104249"/>
            <a:ext cx="6667523" cy="65656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008B5B-CB8F-DB44-96A4-1AC5F48B4DFE}"/>
              </a:ext>
            </a:extLst>
          </p:cNvPr>
          <p:cNvSpPr/>
          <p:nvPr/>
        </p:nvSpPr>
        <p:spPr>
          <a:xfrm>
            <a:off x="541866" y="8296857"/>
            <a:ext cx="5183962" cy="7051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Just ~2</a:t>
            </a:r>
            <a:r>
              <a:rPr lang="en-US" sz="3982" i="1" dirty="0">
                <a:solidFill>
                  <a:schemeClr val="tx1"/>
                </a:solidFill>
                <a:latin typeface="Optima"/>
                <a:cs typeface="Optima"/>
              </a:rPr>
              <a:t>nm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. 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  <a:sym typeface="Wingdings" pitchFamily="2" charset="2"/>
              </a:rPr>
              <a:t></a:t>
            </a:r>
            <a:endParaRPr lang="en-US" sz="3982" dirty="0">
              <a:solidFill>
                <a:schemeClr val="tx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15702520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3" y="108373"/>
            <a:ext cx="12029440" cy="1625600"/>
          </a:xfrm>
        </p:spPr>
        <p:txBody>
          <a:bodyPr>
            <a:normAutofit/>
          </a:bodyPr>
          <a:lstStyle/>
          <a:p>
            <a:r>
              <a:rPr lang="en-US" dirty="0"/>
              <a:t>“Free Rides” for Local Alignment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64573" y="2838124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2519" y="6975482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DD64E-B686-364A-A3AA-C700710998D7}"/>
              </a:ext>
            </a:extLst>
          </p:cNvPr>
          <p:cNvSpPr/>
          <p:nvPr/>
        </p:nvSpPr>
        <p:spPr>
          <a:xfrm>
            <a:off x="541866" y="2371068"/>
            <a:ext cx="5183962" cy="19307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What is the recurrence relation for the local alignment problem?</a:t>
            </a:r>
            <a:endParaRPr lang="en-US" sz="5120" b="1" dirty="0">
              <a:solidFill>
                <a:schemeClr val="tx1"/>
              </a:solidFill>
              <a:latin typeface="Optima"/>
              <a:cs typeface="Opti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556C3-D38A-A840-9746-17BCB15FF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104249"/>
            <a:ext cx="6667523" cy="65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8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069B6A3-7B62-4148-B935-57A3C30BF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5" y="533400"/>
            <a:ext cx="12352887" cy="78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286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ChangeArrowheads="1"/>
          </p:cNvSpPr>
          <p:nvPr/>
        </p:nvSpPr>
        <p:spPr bwMode="auto">
          <a:xfrm>
            <a:off x="626378" y="1625600"/>
            <a:ext cx="11812693" cy="205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2pPr>
            <a:lvl3pPr marL="8032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3pPr>
            <a:lvl4pPr marL="1339850" indent="-3159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4pPr>
            <a:lvl5pPr marL="1681163" indent="-3397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9pPr>
          </a:lstStyle>
          <a:p>
            <a:pPr marL="4515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i-1, j  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↓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j-1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→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s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i-1, j-1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prstClr val="black"/>
                </a:solidFill>
                <a:cs typeface="Arial" pitchFamily="34" charset="0"/>
              </a:rPr>
              <a:t>↘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3982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654745" lvl="2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</p:txBody>
      </p:sp>
      <p:sp>
        <p:nvSpPr>
          <p:cNvPr id="79875" name="Title 8"/>
          <p:cNvSpPr>
            <a:spLocks noGrp="1"/>
          </p:cNvSpPr>
          <p:nvPr>
            <p:ph type="title"/>
          </p:nvPr>
        </p:nvSpPr>
        <p:spPr>
          <a:xfrm>
            <a:off x="518005" y="541867"/>
            <a:ext cx="12029440" cy="7586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+mn-lt"/>
                <a:cs typeface="Arial" pitchFamily="34" charset="0"/>
              </a:rPr>
              <a:t>Dynamic Programming for the Local Alignment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4844" y="3002319"/>
            <a:ext cx="260096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= max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9821" y="2721695"/>
            <a:ext cx="54186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7680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{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98" y="5264975"/>
            <a:ext cx="3948854" cy="448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98720" y="1560831"/>
            <a:ext cx="7585886" cy="10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982" kern="1200" dirty="0">
                <a:solidFill>
                  <a:srgbClr val="C00000"/>
                </a:solidFill>
                <a:latin typeface="Calibri"/>
                <a:cs typeface="Arial" pitchFamily="34" charset="0"/>
              </a:rPr>
              <a:t>weight of edge from (0,0) to (</a:t>
            </a:r>
            <a:r>
              <a:rPr lang="en-US" altLang="en-US" sz="3982" i="1" kern="1200" dirty="0" err="1">
                <a:solidFill>
                  <a:srgbClr val="C00000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srgbClr val="C00000"/>
                </a:solidFill>
                <a:latin typeface="Calibri"/>
                <a:cs typeface="Arial" pitchFamily="34" charset="0"/>
              </a:rPr>
              <a:t>)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76800" y="5635413"/>
            <a:ext cx="2492587" cy="151722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62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ChangeArrowheads="1"/>
          </p:cNvSpPr>
          <p:nvPr/>
        </p:nvSpPr>
        <p:spPr bwMode="auto">
          <a:xfrm>
            <a:off x="626378" y="1625600"/>
            <a:ext cx="11812693" cy="205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2pPr>
            <a:lvl3pPr marL="803275" indent="-3429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3pPr>
            <a:lvl4pPr marL="1339850" indent="-315913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4pPr>
            <a:lvl5pPr marL="1681163" indent="-339725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Times New Roman" pitchFamily="18" charset="0"/>
              </a:defRPr>
            </a:lvl9pPr>
          </a:lstStyle>
          <a:p>
            <a:pPr marL="4515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i-1, j  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00B050"/>
                </a:solidFill>
                <a:latin typeface="Calibri"/>
                <a:cs typeface="Arial" pitchFamily="34" charset="0"/>
              </a:rPr>
              <a:t>↓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j-1 </a:t>
            </a: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srgbClr val="0000FF"/>
                </a:solidFill>
                <a:latin typeface="Calibri"/>
                <a:cs typeface="Arial" pitchFamily="34" charset="0"/>
              </a:rPr>
              <a:t>→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                         s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i-1, j-1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+ weight of edge “</a:t>
            </a:r>
            <a:r>
              <a:rPr lang="en-US" altLang="en-US" sz="3982" b="1" kern="1200" dirty="0">
                <a:solidFill>
                  <a:prstClr val="black"/>
                </a:solidFill>
                <a:cs typeface="Arial" pitchFamily="34" charset="0"/>
              </a:rPr>
              <a:t>↘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” into (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i,j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)</a:t>
            </a: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  <a:latin typeface="Calibri"/>
            </a:endParaRPr>
          </a:p>
          <a:p>
            <a:pPr marL="492188" indent="-487672" algn="l" defTabSz="1300460" eaLnBrk="1" fontAlgn="base" hangingPunct="1">
              <a:spcAft>
                <a:spcPct val="0"/>
              </a:spcAft>
              <a:buClr>
                <a:srgbClr val="4F81BD"/>
              </a:buClr>
              <a:buNone/>
            </a:pPr>
            <a:endParaRPr lang="en-US" altLang="en-US" sz="3982" kern="1200" dirty="0">
              <a:solidFill>
                <a:prstClr val="black"/>
              </a:solidFill>
              <a:latin typeface="Calibri"/>
              <a:cs typeface="Arial" pitchFamily="34" charset="0"/>
            </a:endParaRPr>
          </a:p>
          <a:p>
            <a:pPr marL="654745" lvl="2" indent="0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  <a:buNone/>
            </a:pPr>
            <a:endParaRPr lang="en-US" altLang="en-US" sz="3413" kern="1200" dirty="0">
              <a:solidFill>
                <a:prstClr val="black"/>
              </a:solidFill>
            </a:endParaRPr>
          </a:p>
          <a:p>
            <a:pPr marL="492188" indent="-487672" algn="l" defTabSz="1300460" eaLnBrk="1" fontAlgn="base" hangingPunct="1">
              <a:spcBef>
                <a:spcPts val="818"/>
              </a:spcBef>
              <a:spcAft>
                <a:spcPct val="0"/>
              </a:spcAft>
              <a:buClrTx/>
            </a:pPr>
            <a:endParaRPr lang="en-US" altLang="en-US" sz="3413" kern="1200" dirty="0">
              <a:solidFill>
                <a:prstClr val="black"/>
              </a:solidFill>
            </a:endParaRPr>
          </a:p>
        </p:txBody>
      </p:sp>
      <p:sp>
        <p:nvSpPr>
          <p:cNvPr id="79875" name="Title 8"/>
          <p:cNvSpPr>
            <a:spLocks noGrp="1"/>
          </p:cNvSpPr>
          <p:nvPr>
            <p:ph type="title"/>
          </p:nvPr>
        </p:nvSpPr>
        <p:spPr>
          <a:xfrm>
            <a:off x="518005" y="541867"/>
            <a:ext cx="12029440" cy="7586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latin typeface="+mn-lt"/>
                <a:cs typeface="Arial" pitchFamily="34" charset="0"/>
              </a:rPr>
              <a:t>Dynamic Programming for the Local Alignment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4844" y="3002319"/>
            <a:ext cx="2600960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982" i="1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 </a:t>
            </a:r>
            <a:r>
              <a:rPr lang="en-US" altLang="en-US" sz="3982" i="1" kern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s</a:t>
            </a:r>
            <a:r>
              <a:rPr lang="en-US" altLang="en-US" sz="3982" i="1" kern="1200" baseline="-250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i</a:t>
            </a:r>
            <a:r>
              <a:rPr lang="en-US" altLang="en-US" sz="3982" i="1" kern="1200" baseline="-25000" dirty="0">
                <a:solidFill>
                  <a:prstClr val="black"/>
                </a:solidFill>
                <a:latin typeface="Calibri"/>
                <a:cs typeface="Arial" pitchFamily="34" charset="0"/>
              </a:rPr>
              <a:t>, j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= max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9821" y="2721695"/>
            <a:ext cx="54186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7680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{</a:t>
            </a:r>
            <a:r>
              <a:rPr lang="en-US" altLang="en-US" sz="3982" kern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endParaRPr lang="en-US" sz="3982" kern="1200" dirty="0">
              <a:solidFill>
                <a:prstClr val="black"/>
              </a:solidFill>
              <a:latin typeface="Calibri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98" y="5264975"/>
            <a:ext cx="3948854" cy="448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98720" y="1560831"/>
            <a:ext cx="7585886" cy="10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982" kern="1200" dirty="0">
                <a:solidFill>
                  <a:srgbClr val="C00000"/>
                </a:solidFill>
                <a:latin typeface="Calibri"/>
                <a:cs typeface="Arial" pitchFamily="34" charset="0"/>
              </a:rPr>
              <a:t>0</a:t>
            </a:r>
          </a:p>
          <a:p>
            <a:pPr algn="l" defTabSz="1300460" fontAlgn="base" hangingPunct="1">
              <a:spcBef>
                <a:spcPct val="0"/>
              </a:spcBef>
              <a:spcAft>
                <a:spcPct val="0"/>
              </a:spcAft>
            </a:pPr>
            <a:endParaRPr lang="en-US" sz="2276" kern="12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76800" y="5635413"/>
            <a:ext cx="2492587" cy="151722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501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3" y="108373"/>
            <a:ext cx="12029440" cy="1625600"/>
          </a:xfrm>
        </p:spPr>
        <p:txBody>
          <a:bodyPr>
            <a:normAutofit/>
          </a:bodyPr>
          <a:lstStyle/>
          <a:p>
            <a:r>
              <a:rPr lang="en-US" dirty="0"/>
              <a:t>“Free Rides” for Local Alignment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64573" y="2838124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2519" y="6975482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DD64E-B686-364A-A3AA-C700710998D7}"/>
              </a:ext>
            </a:extLst>
          </p:cNvPr>
          <p:cNvSpPr/>
          <p:nvPr/>
        </p:nvSpPr>
        <p:spPr>
          <a:xfrm>
            <a:off x="541866" y="2371068"/>
            <a:ext cx="5183962" cy="56074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It is given by</a:t>
            </a:r>
          </a:p>
          <a:p>
            <a:pPr algn="l"/>
            <a:endParaRPr lang="en-US" sz="3982" dirty="0">
              <a:solidFill>
                <a:schemeClr val="tx1"/>
              </a:solidFill>
              <a:latin typeface="Optima"/>
              <a:cs typeface="Optima"/>
            </a:endParaRPr>
          </a:p>
          <a:p>
            <a:pPr algn="l"/>
            <a:endParaRPr lang="en-US" sz="3982" dirty="0">
              <a:solidFill>
                <a:schemeClr val="tx1"/>
              </a:solidFill>
              <a:latin typeface="Optima"/>
              <a:cs typeface="Optima"/>
            </a:endParaRPr>
          </a:p>
          <a:p>
            <a:pPr algn="l"/>
            <a:endParaRPr lang="en-US" sz="3982" dirty="0">
              <a:solidFill>
                <a:schemeClr val="tx1"/>
              </a:solidFill>
              <a:latin typeface="Optima"/>
              <a:cs typeface="Optima"/>
            </a:endParaRPr>
          </a:p>
          <a:p>
            <a:pPr algn="l"/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where the scores here </a:t>
            </a:r>
            <a:r>
              <a:rPr lang="en-US" sz="3982" dirty="0">
                <a:solidFill>
                  <a:schemeClr val="tx1"/>
                </a:solidFill>
                <a:latin typeface="Optima" panose="02000503060000020004" pitchFamily="2" charset="0"/>
                <a:cs typeface="Optima"/>
              </a:rPr>
              <a:t>are </a:t>
            </a:r>
            <a:r>
              <a:rPr lang="en-US" sz="3982" dirty="0">
                <a:solidFill>
                  <a:srgbClr val="FF0000"/>
                </a:solidFill>
                <a:latin typeface="Optima" panose="02000503060000020004" pitchFamily="2" charset="0"/>
                <a:cs typeface="Optima"/>
              </a:rPr>
              <a:t>–</a:t>
            </a:r>
            <a:r>
              <a:rPr lang="en-US" sz="3982" dirty="0" err="1">
                <a:solidFill>
                  <a:srgbClr val="FF0000"/>
                </a:solidFill>
                <a:latin typeface="Optima" panose="02000503060000020004" pitchFamily="2" charset="0"/>
                <a:ea typeface="Lucida Grande"/>
                <a:cs typeface="Lucida Grande"/>
              </a:rPr>
              <a:t>σ</a:t>
            </a:r>
            <a:r>
              <a:rPr lang="en-US" sz="3982" dirty="0">
                <a:latin typeface="Optima" panose="02000503060000020004" pitchFamily="2" charset="0"/>
                <a:ea typeface="Lucida Grande"/>
                <a:cs typeface="Lucida Grande"/>
              </a:rPr>
              <a:t>, </a:t>
            </a:r>
            <a:r>
              <a:rPr lang="en-US" sz="3982" dirty="0">
                <a:solidFill>
                  <a:schemeClr val="accent1"/>
                </a:solidFill>
                <a:latin typeface="Optima" panose="02000503060000020004" pitchFamily="2" charset="0"/>
                <a:cs typeface="Optima"/>
              </a:rPr>
              <a:t>–</a:t>
            </a:r>
            <a:r>
              <a:rPr lang="en-US" sz="3982" dirty="0" err="1">
                <a:solidFill>
                  <a:schemeClr val="accent1"/>
                </a:solidFill>
                <a:latin typeface="Optima" panose="02000503060000020004" pitchFamily="2" charset="0"/>
                <a:ea typeface="Lucida Grande"/>
                <a:cs typeface="Lucida Grande"/>
              </a:rPr>
              <a:t>σ</a:t>
            </a:r>
            <a:r>
              <a:rPr lang="en-US" sz="3982" dirty="0">
                <a:latin typeface="Optima" panose="02000503060000020004" pitchFamily="2" charset="0"/>
                <a:ea typeface="Lucida Grande"/>
                <a:cs typeface="Lucida Grande"/>
              </a:rPr>
              <a:t>, and either </a:t>
            </a:r>
            <a:r>
              <a:rPr lang="en-US" sz="3982" dirty="0">
                <a:solidFill>
                  <a:schemeClr val="tx2"/>
                </a:solidFill>
                <a:latin typeface="Optima" panose="02000503060000020004" pitchFamily="2" charset="0"/>
                <a:ea typeface="Lucida Grande"/>
                <a:cs typeface="Lucida Grande"/>
              </a:rPr>
              <a:t>+1 </a:t>
            </a:r>
            <a:r>
              <a:rPr lang="en-US" sz="3982" dirty="0">
                <a:latin typeface="Optima" panose="02000503060000020004" pitchFamily="2" charset="0"/>
                <a:ea typeface="Lucida Grande"/>
                <a:cs typeface="Lucida Grande"/>
              </a:rPr>
              <a:t>or </a:t>
            </a:r>
            <a:r>
              <a:rPr lang="en-US" sz="3982" dirty="0">
                <a:solidFill>
                  <a:schemeClr val="tx2"/>
                </a:solidFill>
                <a:latin typeface="Optima" panose="02000503060000020004" pitchFamily="2" charset="0"/>
                <a:ea typeface="Lucida Grande"/>
                <a:cs typeface="Lucida Grande"/>
              </a:rPr>
              <a:t>–</a:t>
            </a:r>
            <a:r>
              <a:rPr lang="en-US" sz="3982" dirty="0" err="1">
                <a:solidFill>
                  <a:schemeClr val="tx2"/>
                </a:solidFill>
                <a:latin typeface="Optima" panose="02000503060000020004" pitchFamily="2" charset="0"/>
                <a:ea typeface="Lucida Grande"/>
                <a:cs typeface="Lucida Grande"/>
              </a:rPr>
              <a:t>μ</a:t>
            </a:r>
            <a:r>
              <a:rPr lang="en-US" sz="3982" dirty="0">
                <a:latin typeface="Optima" panose="02000503060000020004" pitchFamily="2" charset="0"/>
                <a:ea typeface="Lucida Grande"/>
                <a:cs typeface="Lucida Grande"/>
              </a:rPr>
              <a:t> (depending on a match vs. a mismatch).</a:t>
            </a:r>
            <a:endParaRPr lang="en-US" sz="3982" dirty="0">
              <a:solidFill>
                <a:schemeClr val="tx1"/>
              </a:solidFill>
              <a:latin typeface="Optima" panose="02000503060000020004" pitchFamily="2" charset="0"/>
              <a:cs typeface="Opti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556C3-D38A-A840-9746-17BCB15FF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104249"/>
            <a:ext cx="6667523" cy="65656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D246C-4FB0-7542-A38B-C551DF78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33" y="3100759"/>
            <a:ext cx="4804824" cy="18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53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3" y="108373"/>
            <a:ext cx="12029440" cy="1625600"/>
          </a:xfrm>
        </p:spPr>
        <p:txBody>
          <a:bodyPr>
            <a:normAutofit/>
          </a:bodyPr>
          <a:lstStyle/>
          <a:p>
            <a:r>
              <a:rPr lang="en-US" dirty="0"/>
              <a:t>“Free Rides” for Local Alignment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64573" y="2838124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2519" y="6975482"/>
            <a:ext cx="5501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120" dirty="0">
                <a:latin typeface="Optima"/>
                <a:cs typeface="Optima"/>
              </a:rPr>
              <a:t>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556C3-D38A-A840-9746-17BCB15FF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104249"/>
            <a:ext cx="6667523" cy="65656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4F19DC-BED6-5E46-9AA0-7017CE97647E}"/>
              </a:ext>
            </a:extLst>
          </p:cNvPr>
          <p:cNvSpPr/>
          <p:nvPr/>
        </p:nvSpPr>
        <p:spPr>
          <a:xfrm>
            <a:off x="541864" y="6535552"/>
            <a:ext cx="5183962" cy="19307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rgbClr val="FF0000"/>
                </a:solidFill>
                <a:latin typeface="Optima"/>
                <a:cs typeface="Optima"/>
              </a:rPr>
              <a:t>Answer: 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Wherever the </a:t>
            </a:r>
            <a:r>
              <a:rPr lang="en-US" sz="3982" i="1" dirty="0">
                <a:solidFill>
                  <a:schemeClr val="tx1"/>
                </a:solidFill>
                <a:latin typeface="Optima"/>
                <a:cs typeface="Optima"/>
              </a:rPr>
              <a:t>maximum 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value of the scoring table is.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E0D8E6-2552-9943-A3FF-C35DDDCA8A85}"/>
              </a:ext>
            </a:extLst>
          </p:cNvPr>
          <p:cNvSpPr/>
          <p:nvPr/>
        </p:nvSpPr>
        <p:spPr>
          <a:xfrm>
            <a:off x="541864" y="2371068"/>
            <a:ext cx="5183962" cy="37691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3982" b="1" dirty="0">
                <a:solidFill>
                  <a:schemeClr val="accent4"/>
                </a:solidFill>
                <a:latin typeface="Optima"/>
                <a:cs typeface="Optima"/>
              </a:rPr>
              <a:t>Exercise: </a:t>
            </a:r>
            <a:r>
              <a:rPr lang="en-US" sz="3982" dirty="0">
                <a:solidFill>
                  <a:schemeClr val="tx1"/>
                </a:solidFill>
                <a:latin typeface="Optima"/>
                <a:cs typeface="Optima"/>
              </a:rPr>
              <a:t>After we apply the recurrence, where should we start backtracking? (That is, where does the best local alignment end?)</a:t>
            </a:r>
            <a:endParaRPr lang="en-US" sz="5120" b="1" dirty="0">
              <a:solidFill>
                <a:schemeClr val="tx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4926582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C73F-8528-7F4B-8F76-716B8402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Solution to a Problem Unsolved for Ten Years Nearly Fits on One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D8273-57D2-D54B-A216-A9203A1A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39" y="1929045"/>
            <a:ext cx="5152144" cy="73693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2ECFC-0E5E-DF4F-9AC0-26BAA2815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288" y="1929045"/>
            <a:ext cx="5152145" cy="736938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7643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C73F-8528-7F4B-8F76-716B8402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Solution to a Problem Unsolved for Ten Years Nearly Fits on One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6FD42-D99C-E441-9A72-9857D57A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118" y="1870214"/>
            <a:ext cx="5052564" cy="722695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80876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How Do We Compare Biological Sequences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650240" y="866987"/>
            <a:ext cx="11704320" cy="726101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56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Sequence Comparison to Biological Insights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The Alignment Game and the Longest Common Subsequence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The Manhattan Tourist Problem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Dynamic Programming and Backtracking Pointers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Manhattan to the Alignment Graph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Global to Local Alignment</a:t>
            </a:r>
          </a:p>
          <a:p>
            <a:pPr>
              <a:lnSpc>
                <a:spcPct val="120000"/>
              </a:lnSpc>
            </a:pPr>
            <a:r>
              <a:rPr lang="en-US" sz="3413" b="1" dirty="0">
                <a:cs typeface="Arial" charset="0"/>
              </a:rPr>
              <a:t>Penalizing Insertions and Deletions in Sequence Alignment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Space-Efficient Sequence Alignment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Multiple Sequence Alignment</a:t>
            </a:r>
            <a:endParaRPr lang="en-US" sz="3413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6DD92DEA-3F0D-AB4B-B1A2-467303BBABD5}"/>
                  </a:ext>
                </a:extLst>
              </p14:cNvPr>
              <p14:cNvContentPartPr/>
              <p14:nvPr/>
            </p14:nvContentPartPr>
            <p14:xfrm>
              <a:off x="234720" y="6285528"/>
              <a:ext cx="2001600" cy="254448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6DD92DEA-3F0D-AB4B-B1A2-467303BBAB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080" y="6267888"/>
                <a:ext cx="2037240" cy="25801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696A14D4-1467-584D-938F-8582DB4AA5B8}"/>
              </a:ext>
            </a:extLst>
          </p:cNvPr>
          <p:cNvSpPr/>
          <p:nvPr/>
        </p:nvSpPr>
        <p:spPr>
          <a:xfrm>
            <a:off x="2999232" y="8339328"/>
            <a:ext cx="8119872" cy="1414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7 gap separati, potrebbero essere non equivalenti a 7 gap contigui (gap evolutivo)</a:t>
            </a:r>
          </a:p>
        </p:txBody>
      </p:sp>
    </p:spTree>
    <p:extLst>
      <p:ext uri="{BB962C8B-B14F-4D97-AF65-F5344CB8AC3E}">
        <p14:creationId xmlns:p14="http://schemas.microsoft.com/office/powerpoint/2010/main" val="2973007301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613" y="-216747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/>
              <a:t>How Do We Compare Biological Sequences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4294967295"/>
          </p:nvPr>
        </p:nvSpPr>
        <p:spPr>
          <a:xfrm>
            <a:off x="650240" y="866987"/>
            <a:ext cx="11704320" cy="726101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sz="2560" b="1" dirty="0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Sequence Comparison to Biological Insights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The Alignment Game and the Longest Common Subsequence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The Manhattan Tourist Problem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Dynamic Programming and Backtracking Pointers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Manhattan to an Arbitrary Directed Acyclic Graph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From Global to Local Alignment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Penalizing Insertions and Deletions in Sequence Alignment </a:t>
            </a:r>
          </a:p>
          <a:p>
            <a:pPr>
              <a:lnSpc>
                <a:spcPct val="120000"/>
              </a:lnSpc>
            </a:pPr>
            <a:r>
              <a:rPr lang="en-US" sz="3413" b="1" dirty="0">
                <a:highlight>
                  <a:srgbClr val="FFFF00"/>
                </a:highlight>
                <a:cs typeface="Arial" charset="0"/>
              </a:rPr>
              <a:t>Space-Efficient Sequence Alignment </a:t>
            </a:r>
          </a:p>
          <a:p>
            <a:pPr>
              <a:lnSpc>
                <a:spcPct val="120000"/>
              </a:lnSpc>
            </a:pPr>
            <a:r>
              <a:rPr lang="en-US" sz="3413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Multiple Sequence Alignment</a:t>
            </a:r>
            <a:endParaRPr lang="en-US" sz="3413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694C45B9-1FF5-4641-8127-76BBF9D7D782}"/>
                  </a:ext>
                </a:extLst>
              </p14:cNvPr>
              <p14:cNvContentPartPr/>
              <p14:nvPr/>
            </p14:nvContentPartPr>
            <p14:xfrm>
              <a:off x="7842742" y="7030842"/>
              <a:ext cx="911880" cy="122580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694C45B9-1FF5-4641-8127-76BBF9D7D7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7102" y="6995202"/>
                <a:ext cx="983520" cy="1297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 descr="Obiettivi SMART per pianificare un progetto">
            <a:extLst>
              <a:ext uri="{FF2B5EF4-FFF2-40B4-BE49-F238E27FC236}">
                <a16:creationId xmlns:a16="http://schemas.microsoft.com/office/drawing/2014/main" id="{8E06FB34-E68F-9040-82A1-B521C630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276" y="7970808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84313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E5836-74F3-DE49-9D6A-9C00802E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477650"/>
            <a:ext cx="11704320" cy="1625600"/>
          </a:xfrm>
        </p:spPr>
        <p:txBody>
          <a:bodyPr/>
          <a:lstStyle/>
          <a:p>
            <a:r>
              <a:rPr lang="it-IT" b="1" dirty="0">
                <a:solidFill>
                  <a:srgbClr val="0070C0"/>
                </a:solidFill>
              </a:rPr>
              <a:t>Breve riepilogo dei due algoritmi di PD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86F7D7-3A89-BD47-AF87-EB76BEED1BF8}"/>
              </a:ext>
            </a:extLst>
          </p:cNvPr>
          <p:cNvSpPr txBox="1"/>
          <p:nvPr/>
        </p:nvSpPr>
        <p:spPr>
          <a:xfrm>
            <a:off x="2552700" y="3048000"/>
            <a:ext cx="8267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Vengono tipicamente descritti non usando</a:t>
            </a:r>
          </a:p>
          <a:p>
            <a:pPr algn="just"/>
            <a:r>
              <a:rPr lang="it-IT" dirty="0"/>
              <a:t>la griglia, ma una matrice (da non confondersi però con la matrice di allineamento).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A84B1AF-9017-794C-9A10-025EBCAEA355}"/>
              </a:ext>
            </a:extLst>
          </p:cNvPr>
          <p:cNvSpPr/>
          <p:nvPr/>
        </p:nvSpPr>
        <p:spPr>
          <a:xfrm>
            <a:off x="931653" y="6245525"/>
            <a:ext cx="11422907" cy="2777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 completamento della descrizione dei due problemi di allineamento (globale/locale) vi inserisco queste </a:t>
            </a:r>
            <a:r>
              <a:rPr lang="it-IT" dirty="0" err="1"/>
              <a:t>slides</a:t>
            </a:r>
            <a:r>
              <a:rPr lang="it-IT" dirty="0"/>
              <a:t> su 8 problemi riconducibili ai due che abbiamo visto insieme.</a:t>
            </a:r>
          </a:p>
        </p:txBody>
      </p:sp>
    </p:spTree>
    <p:extLst>
      <p:ext uri="{BB962C8B-B14F-4D97-AF65-F5344CB8AC3E}">
        <p14:creationId xmlns:p14="http://schemas.microsoft.com/office/powerpoint/2010/main" val="680284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A26F82-A7ED-CD4C-B03F-DE9DCC2D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394123"/>
            <a:ext cx="11704320" cy="1625600"/>
          </a:xfrm>
        </p:spPr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Allineamento globale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255061-50C5-5449-8572-D4E8CB1CB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34" y="2609850"/>
            <a:ext cx="10625718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5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4338</TotalTime>
  <Words>6008</Words>
  <Application>Microsoft Macintosh PowerPoint</Application>
  <PresentationFormat>Personalizzato</PresentationFormat>
  <Paragraphs>1035</Paragraphs>
  <Slides>126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126</vt:i4>
      </vt:variant>
    </vt:vector>
  </HeadingPairs>
  <TitlesOfParts>
    <vt:vector size="138" baseType="lpstr">
      <vt:lpstr>Arial</vt:lpstr>
      <vt:lpstr>Calibri</vt:lpstr>
      <vt:lpstr>Courier</vt:lpstr>
      <vt:lpstr>Courier New</vt:lpstr>
      <vt:lpstr>Helvetica</vt:lpstr>
      <vt:lpstr>Helvetica Neue</vt:lpstr>
      <vt:lpstr>Helvetica Neue Light</vt:lpstr>
      <vt:lpstr>Lucida Console</vt:lpstr>
      <vt:lpstr>Lucida Grande</vt:lpstr>
      <vt:lpstr>Optima</vt:lpstr>
      <vt:lpstr>Times New Roman</vt:lpstr>
      <vt:lpstr>Office Theme</vt:lpstr>
      <vt:lpstr>How Do We Compare Biological Sequences? Dynamic Programming and  Divide-and Conquer Algorithms</vt:lpstr>
      <vt:lpstr>From a Game to a Definition</vt:lpstr>
      <vt:lpstr>From a Game to a Definition</vt:lpstr>
      <vt:lpstr>From a Game to a Definition</vt:lpstr>
      <vt:lpstr>From a Game to a Definition</vt:lpstr>
      <vt:lpstr>From a Game to a Definition</vt:lpstr>
      <vt:lpstr>Recap</vt:lpstr>
      <vt:lpstr>Presentazione standard di PowerPoint</vt:lpstr>
      <vt:lpstr>Presentazione standard di PowerPoint</vt:lpstr>
      <vt:lpstr>Presentazione standard di PowerPoint</vt:lpstr>
      <vt:lpstr>Finding a Longest Common Subsequence</vt:lpstr>
      <vt:lpstr>Finding a Longest Common Subsequence</vt:lpstr>
      <vt:lpstr>The Problems are the Same!</vt:lpstr>
      <vt:lpstr>How Do We Compare Biological Sequences</vt:lpstr>
      <vt:lpstr>From Manhattan to a Grid Graph </vt:lpstr>
      <vt:lpstr>Manhattan Tourist as a Network (Grid)</vt:lpstr>
      <vt:lpstr>Toward a Computational Problem</vt:lpstr>
      <vt:lpstr>Designing a Manhattan Algorithm</vt:lpstr>
      <vt:lpstr>A “Greedy” Manhattan Algorithm Taking the Best Choice in Each Node</vt:lpstr>
      <vt:lpstr>A “Greedy” Manhattan Algorithm Taking the Best Choice in Each Node</vt:lpstr>
      <vt:lpstr>A “Greedy” Manhattan Algorithm Taking the Best Choice in Each Node</vt:lpstr>
      <vt:lpstr>Presentazione standard di PowerPoint</vt:lpstr>
      <vt:lpstr>Manhattan Tourist as a Network Problem</vt:lpstr>
      <vt:lpstr>Manhattan Tourist as a Network Problem</vt:lpstr>
      <vt:lpstr>Generalizing Manhattan Tourist</vt:lpstr>
      <vt:lpstr>Sequence Alignment as a Path in a Network</vt:lpstr>
      <vt:lpstr>Returning to Sequence Alignment ...</vt:lpstr>
      <vt:lpstr>Returning to Sequence Alignment ...</vt:lpstr>
      <vt:lpstr>Representing an Alignment as a Path in a Manhattan-like DAG</vt:lpstr>
      <vt:lpstr>We can also construct an alignment from a path</vt:lpstr>
      <vt:lpstr>Recall that these problems are the same</vt:lpstr>
      <vt:lpstr>Solving the Symbol Matching Problem</vt:lpstr>
      <vt:lpstr>Counting Matches Only</vt:lpstr>
      <vt:lpstr>How Do We Compare Biological Sequences</vt:lpstr>
      <vt:lpstr>Presentazione standard di PowerPoint</vt:lpstr>
      <vt:lpstr>Presentazione standard di PowerPoint</vt:lpstr>
      <vt:lpstr>Presentazione standard di PowerPoint</vt:lpstr>
      <vt:lpstr>South or East?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Dynamic Programming Recurrence for the Alignment Graph</vt:lpstr>
      <vt:lpstr>Dynamic Programming Recurrence for the Alignment Graph - Counting Matches Only</vt:lpstr>
      <vt:lpstr>Dynamic Programming Recurrence for the Longest Common Subsequence Problem </vt:lpstr>
      <vt:lpstr>Computing Backtracking Pointers</vt:lpstr>
      <vt:lpstr>Putting it All Together</vt:lpstr>
      <vt:lpstr>Current (Primitive) Scoring</vt:lpstr>
      <vt:lpstr>Mismatches and Indel Penalties </vt:lpstr>
      <vt:lpstr>Mismatches and Indel Penalties </vt:lpstr>
      <vt:lpstr>Mismatches and Indel Penalties </vt:lpstr>
      <vt:lpstr>Scoring Matrices for Amino Acid Sequences </vt:lpstr>
      <vt:lpstr>Global Alignment</vt:lpstr>
      <vt:lpstr>Strengthening Alignment Scoring</vt:lpstr>
      <vt:lpstr>Strengthening Alignment Scoring</vt:lpstr>
      <vt:lpstr>Strengthening Alignment Scoring</vt:lpstr>
      <vt:lpstr>Dynamic Programming Recurrence for the Alignment Graph</vt:lpstr>
      <vt:lpstr>Dynamic Programming Recurrence for the Alignment Graph</vt:lpstr>
      <vt:lpstr>Further Strengthening Scoring with a Scoring Matrix</vt:lpstr>
      <vt:lpstr>PAM              vs.             BLOSUM</vt:lpstr>
      <vt:lpstr>PAM              vs.             BLOSUM</vt:lpstr>
      <vt:lpstr>PAM              vs.             BLOSUM</vt:lpstr>
      <vt:lpstr>PAM              vs.             BLOSUM</vt:lpstr>
      <vt:lpstr>Presentazione standard di PowerPoint</vt:lpstr>
      <vt:lpstr>Presentazione standard di PowerPoint</vt:lpstr>
      <vt:lpstr>A Quick Aside About the BLOSUM Scoring Matrices</vt:lpstr>
      <vt:lpstr>Strengthening Global Alignment</vt:lpstr>
      <vt:lpstr>Strengthening Global Alignment</vt:lpstr>
      <vt:lpstr>Summarizing our Global Alignment Algorithm</vt:lpstr>
      <vt:lpstr>Summarizing our Global Alignment Algorithm</vt:lpstr>
      <vt:lpstr>Summarizing our Global Alignment Algorithm</vt:lpstr>
      <vt:lpstr>Applying to Real Data</vt:lpstr>
      <vt:lpstr>Piccola esercitazione</vt:lpstr>
      <vt:lpstr>Presentazione standard di PowerPoint</vt:lpstr>
      <vt:lpstr>Results of Hemoglobin Alignments</vt:lpstr>
      <vt:lpstr>Biology  1963</vt:lpstr>
      <vt:lpstr>From Global to Local Alignment</vt:lpstr>
      <vt:lpstr>Which Alignment is Better? </vt:lpstr>
      <vt:lpstr>Local Alignment Problem </vt:lpstr>
      <vt:lpstr>Visualizing Local Alignments</vt:lpstr>
      <vt:lpstr>Revisiting Global Alignment for Local Alignment</vt:lpstr>
      <vt:lpstr>Revisiting Global Alignment</vt:lpstr>
      <vt:lpstr>Revisiting Global Alignment</vt:lpstr>
      <vt:lpstr>Ten Years Go By …</vt:lpstr>
      <vt:lpstr>“Free Rides” for Local Alignment</vt:lpstr>
      <vt:lpstr>Presentazione standard di PowerPoint</vt:lpstr>
      <vt:lpstr>Presentazione standard di PowerPoint</vt:lpstr>
      <vt:lpstr>“Free Rides” for Local Alignment</vt:lpstr>
      <vt:lpstr>“Free Rides” for Local Alignment</vt:lpstr>
      <vt:lpstr>Dynamic Programming for the Local Alignment</vt:lpstr>
      <vt:lpstr>Dynamic Programming for the Local Alignment</vt:lpstr>
      <vt:lpstr>“Free Rides” for Local Alignment</vt:lpstr>
      <vt:lpstr>“Free Rides” for Local Alignment</vt:lpstr>
      <vt:lpstr>The Solution to a Problem Unsolved for Ten Years Nearly Fits on One Slide</vt:lpstr>
      <vt:lpstr>The Solution to a Problem Unsolved for Ten Years Nearly Fits on One Slide</vt:lpstr>
      <vt:lpstr>How Do We Compare Biological Sequences</vt:lpstr>
      <vt:lpstr>How Do We Compare Biological Sequences</vt:lpstr>
      <vt:lpstr>Breve riepilogo dei due algoritmi di PD</vt:lpstr>
      <vt:lpstr>Allineamento globale</vt:lpstr>
      <vt:lpstr>Allineamento globale</vt:lpstr>
      <vt:lpstr>Allineamento globale</vt:lpstr>
      <vt:lpstr>Presentazione standard di PowerPoint</vt:lpstr>
      <vt:lpstr>Allineamento globale</vt:lpstr>
      <vt:lpstr>Allineamento globale</vt:lpstr>
      <vt:lpstr>Allineamento globale</vt:lpstr>
      <vt:lpstr>Allineamento globale</vt:lpstr>
      <vt:lpstr>Allineamento globale: ricostruzione</vt:lpstr>
      <vt:lpstr>Allineamento globale: ricostruzione</vt:lpstr>
      <vt:lpstr>Esempio</vt:lpstr>
      <vt:lpstr>Esempio</vt:lpstr>
      <vt:lpstr>Allineamento locale</vt:lpstr>
      <vt:lpstr>Allineamento locale</vt:lpstr>
      <vt:lpstr>Allineamento locale</vt:lpstr>
      <vt:lpstr>Allineamento locale</vt:lpstr>
      <vt:lpstr>Allineamento locale</vt:lpstr>
      <vt:lpstr>Esempio</vt:lpstr>
      <vt:lpstr>Esempio</vt:lpstr>
      <vt:lpstr>8 problemi</vt:lpstr>
      <vt:lpstr>8 problemi</vt:lpstr>
      <vt:lpstr>8 problemi</vt:lpstr>
      <vt:lpstr>8 problemi</vt:lpstr>
      <vt:lpstr>8 problemi</vt:lpstr>
      <vt:lpstr>8 problemi</vt:lpstr>
      <vt:lpstr>8 problemi</vt:lpstr>
      <vt:lpstr>8 problemi</vt:lpstr>
      <vt:lpstr>8 problemi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Rosalba ZIZZA</cp:lastModifiedBy>
  <cp:revision>124</cp:revision>
  <cp:lastPrinted>2024-11-12T09:57:31Z</cp:lastPrinted>
  <dcterms:modified xsi:type="dcterms:W3CDTF">2024-11-14T21:10:34Z</dcterms:modified>
</cp:coreProperties>
</file>